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4"/>
  </p:notesMasterIdLst>
  <p:sldIdLst>
    <p:sldId id="371" r:id="rId2"/>
    <p:sldId id="258" r:id="rId3"/>
    <p:sldId id="259" r:id="rId4"/>
    <p:sldId id="260" r:id="rId5"/>
    <p:sldId id="261" r:id="rId6"/>
    <p:sldId id="262" r:id="rId7"/>
    <p:sldId id="372" r:id="rId8"/>
    <p:sldId id="373" r:id="rId9"/>
    <p:sldId id="263" r:id="rId10"/>
    <p:sldId id="374" r:id="rId11"/>
    <p:sldId id="429" r:id="rId12"/>
    <p:sldId id="375" r:id="rId13"/>
    <p:sldId id="264" r:id="rId14"/>
    <p:sldId id="265" r:id="rId15"/>
    <p:sldId id="3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77" r:id="rId24"/>
    <p:sldId id="273" r:id="rId25"/>
    <p:sldId id="378" r:id="rId26"/>
    <p:sldId id="274" r:id="rId27"/>
    <p:sldId id="379" r:id="rId28"/>
    <p:sldId id="275" r:id="rId29"/>
    <p:sldId id="276" r:id="rId30"/>
    <p:sldId id="277" r:id="rId31"/>
    <p:sldId id="380" r:id="rId32"/>
    <p:sldId id="278" r:id="rId33"/>
    <p:sldId id="381" r:id="rId34"/>
    <p:sldId id="279" r:id="rId35"/>
    <p:sldId id="280" r:id="rId36"/>
    <p:sldId id="382" r:id="rId37"/>
    <p:sldId id="281" r:id="rId38"/>
    <p:sldId id="383" r:id="rId39"/>
    <p:sldId id="384" r:id="rId40"/>
    <p:sldId id="282" r:id="rId41"/>
    <p:sldId id="283" r:id="rId42"/>
    <p:sldId id="284" r:id="rId43"/>
    <p:sldId id="385" r:id="rId44"/>
    <p:sldId id="285" r:id="rId45"/>
    <p:sldId id="386" r:id="rId46"/>
    <p:sldId id="387" r:id="rId47"/>
    <p:sldId id="286" r:id="rId48"/>
    <p:sldId id="287" r:id="rId49"/>
    <p:sldId id="288" r:id="rId50"/>
    <p:sldId id="388" r:id="rId51"/>
    <p:sldId id="389" r:id="rId52"/>
    <p:sldId id="289" r:id="rId53"/>
    <p:sldId id="290" r:id="rId54"/>
    <p:sldId id="291" r:id="rId55"/>
    <p:sldId id="390" r:id="rId56"/>
    <p:sldId id="292" r:id="rId57"/>
    <p:sldId id="391" r:id="rId58"/>
    <p:sldId id="293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294" r:id="rId72"/>
    <p:sldId id="295" r:id="rId73"/>
    <p:sldId id="296" r:id="rId74"/>
    <p:sldId id="297" r:id="rId75"/>
    <p:sldId id="405" r:id="rId76"/>
    <p:sldId id="406" r:id="rId77"/>
    <p:sldId id="407" r:id="rId78"/>
    <p:sldId id="408" r:id="rId79"/>
    <p:sldId id="298" r:id="rId80"/>
    <p:sldId id="299" r:id="rId81"/>
    <p:sldId id="409" r:id="rId82"/>
    <p:sldId id="430" r:id="rId83"/>
    <p:sldId id="431" r:id="rId84"/>
    <p:sldId id="410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432" r:id="rId93"/>
    <p:sldId id="412" r:id="rId94"/>
    <p:sldId id="434" r:id="rId95"/>
    <p:sldId id="307" r:id="rId96"/>
    <p:sldId id="308" r:id="rId97"/>
    <p:sldId id="309" r:id="rId98"/>
    <p:sldId id="310" r:id="rId99"/>
    <p:sldId id="311" r:id="rId100"/>
    <p:sldId id="312" r:id="rId101"/>
    <p:sldId id="313" r:id="rId102"/>
    <p:sldId id="314" r:id="rId103"/>
    <p:sldId id="315" r:id="rId104"/>
    <p:sldId id="316" r:id="rId105"/>
    <p:sldId id="435" r:id="rId106"/>
    <p:sldId id="317" r:id="rId107"/>
    <p:sldId id="318" r:id="rId108"/>
    <p:sldId id="319" r:id="rId109"/>
    <p:sldId id="436" r:id="rId110"/>
    <p:sldId id="320" r:id="rId111"/>
    <p:sldId id="321" r:id="rId112"/>
    <p:sldId id="322" r:id="rId113"/>
    <p:sldId id="414" r:id="rId114"/>
    <p:sldId id="437" r:id="rId115"/>
    <p:sldId id="323" r:id="rId116"/>
    <p:sldId id="438" r:id="rId117"/>
    <p:sldId id="324" r:id="rId118"/>
    <p:sldId id="325" r:id="rId119"/>
    <p:sldId id="326" r:id="rId120"/>
    <p:sldId id="327" r:id="rId121"/>
    <p:sldId id="328" r:id="rId122"/>
    <p:sldId id="329" r:id="rId123"/>
    <p:sldId id="330" r:id="rId124"/>
    <p:sldId id="331" r:id="rId125"/>
    <p:sldId id="332" r:id="rId126"/>
    <p:sldId id="333" r:id="rId127"/>
    <p:sldId id="334" r:id="rId128"/>
    <p:sldId id="439" r:id="rId129"/>
    <p:sldId id="415" r:id="rId130"/>
    <p:sldId id="440" r:id="rId131"/>
    <p:sldId id="335" r:id="rId132"/>
    <p:sldId id="416" r:id="rId133"/>
    <p:sldId id="417" r:id="rId134"/>
    <p:sldId id="418" r:id="rId135"/>
    <p:sldId id="336" r:id="rId136"/>
    <p:sldId id="337" r:id="rId137"/>
    <p:sldId id="338" r:id="rId138"/>
    <p:sldId id="339" r:id="rId139"/>
    <p:sldId id="340" r:id="rId140"/>
    <p:sldId id="419" r:id="rId141"/>
    <p:sldId id="420" r:id="rId142"/>
    <p:sldId id="421" r:id="rId143"/>
    <p:sldId id="422" r:id="rId144"/>
    <p:sldId id="423" r:id="rId145"/>
    <p:sldId id="341" r:id="rId146"/>
    <p:sldId id="342" r:id="rId147"/>
    <p:sldId id="343" r:id="rId148"/>
    <p:sldId id="424" r:id="rId149"/>
    <p:sldId id="344" r:id="rId150"/>
    <p:sldId id="345" r:id="rId151"/>
    <p:sldId id="346" r:id="rId152"/>
    <p:sldId id="347" r:id="rId153"/>
    <p:sldId id="348" r:id="rId154"/>
    <p:sldId id="349" r:id="rId155"/>
    <p:sldId id="350" r:id="rId156"/>
    <p:sldId id="351" r:id="rId157"/>
    <p:sldId id="352" r:id="rId158"/>
    <p:sldId id="353" r:id="rId159"/>
    <p:sldId id="354" r:id="rId160"/>
    <p:sldId id="355" r:id="rId161"/>
    <p:sldId id="425" r:id="rId162"/>
    <p:sldId id="441" r:id="rId163"/>
    <p:sldId id="356" r:id="rId164"/>
    <p:sldId id="443" r:id="rId165"/>
    <p:sldId id="442" r:id="rId166"/>
    <p:sldId id="357" r:id="rId167"/>
    <p:sldId id="358" r:id="rId168"/>
    <p:sldId id="359" r:id="rId169"/>
    <p:sldId id="360" r:id="rId170"/>
    <p:sldId id="361" r:id="rId171"/>
    <p:sldId id="362" r:id="rId172"/>
    <p:sldId id="363" r:id="rId173"/>
    <p:sldId id="364" r:id="rId174"/>
    <p:sldId id="365" r:id="rId175"/>
    <p:sldId id="366" r:id="rId176"/>
    <p:sldId id="367" r:id="rId177"/>
    <p:sldId id="368" r:id="rId178"/>
    <p:sldId id="426" r:id="rId179"/>
    <p:sldId id="369" r:id="rId180"/>
    <p:sldId id="370" r:id="rId181"/>
    <p:sldId id="427" r:id="rId182"/>
    <p:sldId id="428" r:id="rId183"/>
  </p:sldIdLst>
  <p:sldSz cx="12192000" cy="6858000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C107F83-28F4-4F38-BEA9-FE85B1464346}" type="datetimeFigureOut">
              <a:rPr lang="en-US" smtClean="0"/>
              <a:pPr/>
              <a:t>8/13/2017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DD932A5-0016-4C70-A105-02E640AC1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8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DC9A462A-27BB-47E3-B458-3CD16C4205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10749876-CB66-4EA5-98CF-212A4BA848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7812" name="Slide Number Placeholder 3">
            <a:extLst>
              <a:ext uri="{FF2B5EF4-FFF2-40B4-BE49-F238E27FC236}">
                <a16:creationId xmlns:a16="http://schemas.microsoft.com/office/drawing/2014/main" id="{AEE6F4F6-6705-4139-8092-7B2DC453D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158D97-7267-47C8-A49F-C3A3D6A432CB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86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>
            <a:extLst>
              <a:ext uri="{FF2B5EF4-FFF2-40B4-BE49-F238E27FC236}">
                <a16:creationId xmlns:a16="http://schemas.microsoft.com/office/drawing/2014/main" id="{2C0A5040-5655-49FF-B63B-8BEEFC14E4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>
            <a:extLst>
              <a:ext uri="{FF2B5EF4-FFF2-40B4-BE49-F238E27FC236}">
                <a16:creationId xmlns:a16="http://schemas.microsoft.com/office/drawing/2014/main" id="{4B2E2B1E-896E-44B3-ABC0-B423975965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583D44B1-1814-409D-9290-4499CBA54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AA220E-3ECF-4E56-9867-A20DA09BB3AA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27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30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946D1AF9-5677-44A3-BD9E-956329470A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EFDC2FBD-F390-47DC-9343-1A4B29AE7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21F6447F-9FB7-457D-B0F5-136C3E499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7123CB-8136-4A1F-A9CD-345D917072BB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31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6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>
            <a:extLst>
              <a:ext uri="{FF2B5EF4-FFF2-40B4-BE49-F238E27FC236}">
                <a16:creationId xmlns:a16="http://schemas.microsoft.com/office/drawing/2014/main" id="{C3CB7503-7671-4E48-9573-84C553003C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>
            <a:extLst>
              <a:ext uri="{FF2B5EF4-FFF2-40B4-BE49-F238E27FC236}">
                <a16:creationId xmlns:a16="http://schemas.microsoft.com/office/drawing/2014/main" id="{EF83A2A8-0D2E-46C8-B21E-ADE834518C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E6C484B7-E63C-4422-910E-06915ECB8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E44178-3EC3-48AC-B3DF-EDF88C5506BD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33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50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>
            <a:extLst>
              <a:ext uri="{FF2B5EF4-FFF2-40B4-BE49-F238E27FC236}">
                <a16:creationId xmlns:a16="http://schemas.microsoft.com/office/drawing/2014/main" id="{9E1355CB-5427-4674-A7B1-44060FE42A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>
            <a:extLst>
              <a:ext uri="{FF2B5EF4-FFF2-40B4-BE49-F238E27FC236}">
                <a16:creationId xmlns:a16="http://schemas.microsoft.com/office/drawing/2014/main" id="{98C6EA37-D30E-416B-818A-F9906D34AC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2212" name="Slide Number Placeholder 3">
            <a:extLst>
              <a:ext uri="{FF2B5EF4-FFF2-40B4-BE49-F238E27FC236}">
                <a16:creationId xmlns:a16="http://schemas.microsoft.com/office/drawing/2014/main" id="{E8ABFFF7-A16A-47AF-B7CD-30AD7F51E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8D1809-CF4B-474E-8C46-8D9FCF3E3FA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36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6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>
            <a:extLst>
              <a:ext uri="{FF2B5EF4-FFF2-40B4-BE49-F238E27FC236}">
                <a16:creationId xmlns:a16="http://schemas.microsoft.com/office/drawing/2014/main" id="{982B3B4A-DEC9-4232-813A-2CDF61A63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>
            <a:extLst>
              <a:ext uri="{FF2B5EF4-FFF2-40B4-BE49-F238E27FC236}">
                <a16:creationId xmlns:a16="http://schemas.microsoft.com/office/drawing/2014/main" id="{6D72B84D-F6F8-46F1-AFFD-D1E542ADE8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4260" name="Slide Number Placeholder 3">
            <a:extLst>
              <a:ext uri="{FF2B5EF4-FFF2-40B4-BE49-F238E27FC236}">
                <a16:creationId xmlns:a16="http://schemas.microsoft.com/office/drawing/2014/main" id="{6BA274AC-A19B-4F7A-AE7A-0A2792DD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D74036C-10C8-4722-9574-2ED8C4EC467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38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9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>
            <a:extLst>
              <a:ext uri="{FF2B5EF4-FFF2-40B4-BE49-F238E27FC236}">
                <a16:creationId xmlns:a16="http://schemas.microsoft.com/office/drawing/2014/main" id="{A29EBEDF-C3FD-4654-AFDF-A94913C01B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>
            <a:extLst>
              <a:ext uri="{FF2B5EF4-FFF2-40B4-BE49-F238E27FC236}">
                <a16:creationId xmlns:a16="http://schemas.microsoft.com/office/drawing/2014/main" id="{3AC89CE9-D31F-4DE1-BB73-33D5A64C03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284" name="Slide Number Placeholder 3">
            <a:extLst>
              <a:ext uri="{FF2B5EF4-FFF2-40B4-BE49-F238E27FC236}">
                <a16:creationId xmlns:a16="http://schemas.microsoft.com/office/drawing/2014/main" id="{140520D0-3A26-443A-93F4-C508624AF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DF6207-AE46-4029-8CB7-E1161D0BDEAD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39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0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>
            <a:extLst>
              <a:ext uri="{FF2B5EF4-FFF2-40B4-BE49-F238E27FC236}">
                <a16:creationId xmlns:a16="http://schemas.microsoft.com/office/drawing/2014/main" id="{0A653ABF-6223-4406-8948-B2158C3E6E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>
            <a:extLst>
              <a:ext uri="{FF2B5EF4-FFF2-40B4-BE49-F238E27FC236}">
                <a16:creationId xmlns:a16="http://schemas.microsoft.com/office/drawing/2014/main" id="{38E89259-A99E-4C28-90EF-7F4816A3A2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9380" name="Slide Number Placeholder 3">
            <a:extLst>
              <a:ext uri="{FF2B5EF4-FFF2-40B4-BE49-F238E27FC236}">
                <a16:creationId xmlns:a16="http://schemas.microsoft.com/office/drawing/2014/main" id="{BF3294C9-794A-471E-B2B0-483D7A9DC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DBAE0A-FEA4-4880-9C5C-243D0DD78CCC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43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5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>
            <a:extLst>
              <a:ext uri="{FF2B5EF4-FFF2-40B4-BE49-F238E27FC236}">
                <a16:creationId xmlns:a16="http://schemas.microsoft.com/office/drawing/2014/main" id="{7A0EE89C-9B99-41D3-A8B2-2E26C899AD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>
            <a:extLst>
              <a:ext uri="{FF2B5EF4-FFF2-40B4-BE49-F238E27FC236}">
                <a16:creationId xmlns:a16="http://schemas.microsoft.com/office/drawing/2014/main" id="{ED644FD7-3D91-4252-A6A5-2AA8E7DB83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4B3C7AE1-6B91-4391-869C-F3403DFED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2AFD02-7EF8-48E7-B605-6BA50756F3E0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45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97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>
            <a:extLst>
              <a:ext uri="{FF2B5EF4-FFF2-40B4-BE49-F238E27FC236}">
                <a16:creationId xmlns:a16="http://schemas.microsoft.com/office/drawing/2014/main" id="{51C96A3F-1478-4F84-B279-AFBBD0F322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>
            <a:extLst>
              <a:ext uri="{FF2B5EF4-FFF2-40B4-BE49-F238E27FC236}">
                <a16:creationId xmlns:a16="http://schemas.microsoft.com/office/drawing/2014/main" id="{682F5702-E74D-41C1-8E66-B59726B92A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AAEAF196-1507-4EBF-8425-B93B6F81F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6EFDAB-795F-4280-86AF-CBACCAF34550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46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79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>
            <a:extLst>
              <a:ext uri="{FF2B5EF4-FFF2-40B4-BE49-F238E27FC236}">
                <a16:creationId xmlns:a16="http://schemas.microsoft.com/office/drawing/2014/main" id="{E6C8FF96-895E-4E4E-8BDA-23E8FA94F0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>
            <a:extLst>
              <a:ext uri="{FF2B5EF4-FFF2-40B4-BE49-F238E27FC236}">
                <a16:creationId xmlns:a16="http://schemas.microsoft.com/office/drawing/2014/main" id="{50F732C7-5555-41A6-9B23-7E8978B280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6548" name="Slide Number Placeholder 3">
            <a:extLst>
              <a:ext uri="{FF2B5EF4-FFF2-40B4-BE49-F238E27FC236}">
                <a16:creationId xmlns:a16="http://schemas.microsoft.com/office/drawing/2014/main" id="{1C352BEA-933F-4D01-AEFE-A8A444E42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A35CE2-0BA5-4AA2-8D6B-8844A5E4D23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50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1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>
            <a:extLst>
              <a:ext uri="{FF2B5EF4-FFF2-40B4-BE49-F238E27FC236}">
                <a16:creationId xmlns:a16="http://schemas.microsoft.com/office/drawing/2014/main" id="{7CFF858C-EDB0-444A-A6F0-6F581FD8E7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>
            <a:extLst>
              <a:ext uri="{FF2B5EF4-FFF2-40B4-BE49-F238E27FC236}">
                <a16:creationId xmlns:a16="http://schemas.microsoft.com/office/drawing/2014/main" id="{5C058377-ADA0-4B52-8CBB-5E35236C90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0468" name="Slide Number Placeholder 3">
            <a:extLst>
              <a:ext uri="{FF2B5EF4-FFF2-40B4-BE49-F238E27FC236}">
                <a16:creationId xmlns:a16="http://schemas.microsoft.com/office/drawing/2014/main" id="{6E1CAD92-ABB7-49B4-B1C0-D1518AB5C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5074A2-FB86-49C9-821C-9B309A3D03F4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83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>
            <a:extLst>
              <a:ext uri="{FF2B5EF4-FFF2-40B4-BE49-F238E27FC236}">
                <a16:creationId xmlns:a16="http://schemas.microsoft.com/office/drawing/2014/main" id="{8B16D9BC-FD4C-4E61-9049-E9E42E51E7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>
            <a:extLst>
              <a:ext uri="{FF2B5EF4-FFF2-40B4-BE49-F238E27FC236}">
                <a16:creationId xmlns:a16="http://schemas.microsoft.com/office/drawing/2014/main" id="{24CBCFA2-9673-471A-BB45-238D2A6DD3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7572" name="Slide Number Placeholder 3">
            <a:extLst>
              <a:ext uri="{FF2B5EF4-FFF2-40B4-BE49-F238E27FC236}">
                <a16:creationId xmlns:a16="http://schemas.microsoft.com/office/drawing/2014/main" id="{7FE5DC73-F52B-42CB-BA2E-9D67582B0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FD09C1-9468-4B25-9F33-16E5746F09CB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51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4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>
            <a:extLst>
              <a:ext uri="{FF2B5EF4-FFF2-40B4-BE49-F238E27FC236}">
                <a16:creationId xmlns:a16="http://schemas.microsoft.com/office/drawing/2014/main" id="{2CB0FC68-9D10-4757-B852-907A33308C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>
            <a:extLst>
              <a:ext uri="{FF2B5EF4-FFF2-40B4-BE49-F238E27FC236}">
                <a16:creationId xmlns:a16="http://schemas.microsoft.com/office/drawing/2014/main" id="{1B92E8DF-021F-47DE-B63B-31E9871495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FF4B45A6-27E4-422F-8F4D-B737C54F3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3248A1-820E-42F9-99B2-0106F90BDC1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55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78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>
            <a:extLst>
              <a:ext uri="{FF2B5EF4-FFF2-40B4-BE49-F238E27FC236}">
                <a16:creationId xmlns:a16="http://schemas.microsoft.com/office/drawing/2014/main" id="{8ED869F8-AF4D-4F0A-8D57-B38A02EAFA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>
            <a:extLst>
              <a:ext uri="{FF2B5EF4-FFF2-40B4-BE49-F238E27FC236}">
                <a16:creationId xmlns:a16="http://schemas.microsoft.com/office/drawing/2014/main" id="{DF11DBD0-5FE7-45D8-9120-8619FEFDFF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3716" name="Slide Number Placeholder 3">
            <a:extLst>
              <a:ext uri="{FF2B5EF4-FFF2-40B4-BE49-F238E27FC236}">
                <a16:creationId xmlns:a16="http://schemas.microsoft.com/office/drawing/2014/main" id="{0822182B-E5A1-44DA-B6AF-A64C3E440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5B40EE-44B3-4B2C-8793-B70BC4DA35F5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57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31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>
            <a:extLst>
              <a:ext uri="{FF2B5EF4-FFF2-40B4-BE49-F238E27FC236}">
                <a16:creationId xmlns:a16="http://schemas.microsoft.com/office/drawing/2014/main" id="{355FF5CA-1271-4B7F-985A-E4F77828DE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>
            <a:extLst>
              <a:ext uri="{FF2B5EF4-FFF2-40B4-BE49-F238E27FC236}">
                <a16:creationId xmlns:a16="http://schemas.microsoft.com/office/drawing/2014/main" id="{8ED79E5E-A90E-4EAD-91AF-694DE36FBA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D6BC198B-8F51-48AD-8B78-5226DCCA8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B3F94C-B792-4B40-B7FC-99B761B3BF54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59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8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>
            <a:extLst>
              <a:ext uri="{FF2B5EF4-FFF2-40B4-BE49-F238E27FC236}">
                <a16:creationId xmlns:a16="http://schemas.microsoft.com/office/drawing/2014/main" id="{AF3B0FCD-7C92-493E-94C9-D598E1E1AC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>
            <a:extLst>
              <a:ext uri="{FF2B5EF4-FFF2-40B4-BE49-F238E27FC236}">
                <a16:creationId xmlns:a16="http://schemas.microsoft.com/office/drawing/2014/main" id="{DFD4DCDF-1295-4406-B38D-277F94CA9F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8DCBD168-490C-4FDD-B4C0-5AA94809B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3009814-0280-44AE-AB2E-D166CD9E6885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54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2358CA89-BD75-4F00-8454-597ED6ADC8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DF57A5BE-F15F-4395-A2E9-89BB7BED09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4F4932C0-0AC4-498A-B55E-D76C41238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E708EC-1D4D-41F2-8541-1059CCB13DB7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15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>
            <a:extLst>
              <a:ext uri="{FF2B5EF4-FFF2-40B4-BE49-F238E27FC236}">
                <a16:creationId xmlns:a16="http://schemas.microsoft.com/office/drawing/2014/main" id="{0AD7EEBB-B77F-4737-AC2F-740B17DB26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>
            <a:extLst>
              <a:ext uri="{FF2B5EF4-FFF2-40B4-BE49-F238E27FC236}">
                <a16:creationId xmlns:a16="http://schemas.microsoft.com/office/drawing/2014/main" id="{DC91F819-2FF5-484C-B368-775D4FA556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A3E87211-CACA-4532-B674-BDEB9BBC8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CEE91C-BCB4-41FE-8CD8-BC01238CF7A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06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>
            <a:extLst>
              <a:ext uri="{FF2B5EF4-FFF2-40B4-BE49-F238E27FC236}">
                <a16:creationId xmlns:a16="http://schemas.microsoft.com/office/drawing/2014/main" id="{FDD62FA2-A57B-409D-A684-D0C6D3F858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>
            <a:extLst>
              <a:ext uri="{FF2B5EF4-FFF2-40B4-BE49-F238E27FC236}">
                <a16:creationId xmlns:a16="http://schemas.microsoft.com/office/drawing/2014/main" id="{5206FA68-8C53-4E6A-BB73-B97975CDD7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AF9245F7-9F60-4F8C-8C7D-34E3A0F7E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F84531D-AC3E-4767-81D5-3CD8E2C62D92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32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>
            <a:extLst>
              <a:ext uri="{FF2B5EF4-FFF2-40B4-BE49-F238E27FC236}">
                <a16:creationId xmlns:a16="http://schemas.microsoft.com/office/drawing/2014/main" id="{098CC8AD-8987-4B32-8801-7D19E03C18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>
            <a:extLst>
              <a:ext uri="{FF2B5EF4-FFF2-40B4-BE49-F238E27FC236}">
                <a16:creationId xmlns:a16="http://schemas.microsoft.com/office/drawing/2014/main" id="{F1291F71-1322-40A3-B7B2-AD0BF36A12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4F990FF9-0A90-49E4-8F3E-10DC79918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7016A2C-5AB1-4751-96DD-86FB9572975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31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>
            <a:extLst>
              <a:ext uri="{FF2B5EF4-FFF2-40B4-BE49-F238E27FC236}">
                <a16:creationId xmlns:a16="http://schemas.microsoft.com/office/drawing/2014/main" id="{0634FC93-8930-43BB-BF3D-C9CC6D1659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>
            <a:extLst>
              <a:ext uri="{FF2B5EF4-FFF2-40B4-BE49-F238E27FC236}">
                <a16:creationId xmlns:a16="http://schemas.microsoft.com/office/drawing/2014/main" id="{2759C80B-484B-47C2-8817-07DE8A1F8A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B677D64F-0E95-4B90-9343-2ABB287E6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A51195-B184-4EA4-A3A0-567B3E35D931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85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>
            <a:extLst>
              <a:ext uri="{FF2B5EF4-FFF2-40B4-BE49-F238E27FC236}">
                <a16:creationId xmlns:a16="http://schemas.microsoft.com/office/drawing/2014/main" id="{AA385B98-4672-4530-8D7F-216B311CBA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>
            <a:extLst>
              <a:ext uri="{FF2B5EF4-FFF2-40B4-BE49-F238E27FC236}">
                <a16:creationId xmlns:a16="http://schemas.microsoft.com/office/drawing/2014/main" id="{3F068B5E-CA1B-481D-AA6F-5F65F7638D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0B8BD426-3F15-4AE2-B95F-1BE05E426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C24318-5EEA-4069-BE26-EE7F65F7256B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03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>
            <a:extLst>
              <a:ext uri="{FF2B5EF4-FFF2-40B4-BE49-F238E27FC236}">
                <a16:creationId xmlns:a16="http://schemas.microsoft.com/office/drawing/2014/main" id="{56FB04EA-C12C-4611-BE84-32732C0413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>
            <a:extLst>
              <a:ext uri="{FF2B5EF4-FFF2-40B4-BE49-F238E27FC236}">
                <a16:creationId xmlns:a16="http://schemas.microsoft.com/office/drawing/2014/main" id="{3F81B9A9-3F9A-433E-AEDD-1A059F170E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CFB72584-E58A-4EF4-AFC2-B776B5607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CEB2FD-CE2C-4FC6-96AA-CB7631B64F9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66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9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>
            <a:extLst>
              <a:ext uri="{FF2B5EF4-FFF2-40B4-BE49-F238E27FC236}">
                <a16:creationId xmlns:a16="http://schemas.microsoft.com/office/drawing/2014/main" id="{8A0F019A-B2F9-44C2-A865-07EEFEA944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>
            <a:extLst>
              <a:ext uri="{FF2B5EF4-FFF2-40B4-BE49-F238E27FC236}">
                <a16:creationId xmlns:a16="http://schemas.microsoft.com/office/drawing/2014/main" id="{7A865D37-3A72-49D4-ADEC-1C9F5240DE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F27AFE20-07E3-40E8-B112-3FC70674B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F8ABC7-8336-4D98-9635-32D505D1DB24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67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62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>
            <a:extLst>
              <a:ext uri="{FF2B5EF4-FFF2-40B4-BE49-F238E27FC236}">
                <a16:creationId xmlns:a16="http://schemas.microsoft.com/office/drawing/2014/main" id="{3006E013-6E4C-4880-9358-AF48B3BEB6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>
            <a:extLst>
              <a:ext uri="{FF2B5EF4-FFF2-40B4-BE49-F238E27FC236}">
                <a16:creationId xmlns:a16="http://schemas.microsoft.com/office/drawing/2014/main" id="{28DD369A-39BA-45DB-B094-3314F1268B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69E93375-705E-414E-8975-9A8EEAA79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674C4D-7670-4ACB-9F58-713D0CF02296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90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>
            <a:extLst>
              <a:ext uri="{FF2B5EF4-FFF2-40B4-BE49-F238E27FC236}">
                <a16:creationId xmlns:a16="http://schemas.microsoft.com/office/drawing/2014/main" id="{FCE8334C-FE5C-42B3-B8C4-EB6503A726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>
            <a:extLst>
              <a:ext uri="{FF2B5EF4-FFF2-40B4-BE49-F238E27FC236}">
                <a16:creationId xmlns:a16="http://schemas.microsoft.com/office/drawing/2014/main" id="{840CBE89-173D-4435-B7E5-0FC4B0E616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4FF4053A-41B4-41D9-B55C-8A9AFF130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0881EA-CFCA-4369-8288-E4D6C923ACCA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69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36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>
            <a:extLst>
              <a:ext uri="{FF2B5EF4-FFF2-40B4-BE49-F238E27FC236}">
                <a16:creationId xmlns:a16="http://schemas.microsoft.com/office/drawing/2014/main" id="{B7FC8640-A758-421C-94FB-74AF622F05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>
            <a:extLst>
              <a:ext uri="{FF2B5EF4-FFF2-40B4-BE49-F238E27FC236}">
                <a16:creationId xmlns:a16="http://schemas.microsoft.com/office/drawing/2014/main" id="{7C85B4ED-D476-4F79-9D4E-9C8F1125BD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0884" name="Slide Number Placeholder 3">
            <a:extLst>
              <a:ext uri="{FF2B5EF4-FFF2-40B4-BE49-F238E27FC236}">
                <a16:creationId xmlns:a16="http://schemas.microsoft.com/office/drawing/2014/main" id="{354A04E6-7107-4C28-86FB-337652456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1B84F0-6D36-48FD-AA15-4E963EC37001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8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>
            <a:extLst>
              <a:ext uri="{FF2B5EF4-FFF2-40B4-BE49-F238E27FC236}">
                <a16:creationId xmlns:a16="http://schemas.microsoft.com/office/drawing/2014/main" id="{A95AB54D-2E18-4053-A02E-25F95809E4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>
            <a:extLst>
              <a:ext uri="{FF2B5EF4-FFF2-40B4-BE49-F238E27FC236}">
                <a16:creationId xmlns:a16="http://schemas.microsoft.com/office/drawing/2014/main" id="{FECB3006-3F00-4584-8EE2-45307890F4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7028" name="Slide Number Placeholder 3">
            <a:extLst>
              <a:ext uri="{FF2B5EF4-FFF2-40B4-BE49-F238E27FC236}">
                <a16:creationId xmlns:a16="http://schemas.microsoft.com/office/drawing/2014/main" id="{1D224FDE-5C69-4661-BD9C-169C19443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843C6F-B781-4EE1-A327-B1BA2245EE90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0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E28ED72D-676D-440C-A06B-246DECC4F2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07F04671-4626-442B-B06C-089ED53B0B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7028" name="Slide Number Placeholder 3">
            <a:extLst>
              <a:ext uri="{FF2B5EF4-FFF2-40B4-BE49-F238E27FC236}">
                <a16:creationId xmlns:a16="http://schemas.microsoft.com/office/drawing/2014/main" id="{9C366776-E596-458D-84DE-907CFF9A2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76978-16DA-4C2D-9146-7A2CF8FB1A6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76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95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>
            <a:extLst>
              <a:ext uri="{FF2B5EF4-FFF2-40B4-BE49-F238E27FC236}">
                <a16:creationId xmlns:a16="http://schemas.microsoft.com/office/drawing/2014/main" id="{2706A9BC-AFDD-4147-97E2-4A15887D6F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>
            <a:extLst>
              <a:ext uri="{FF2B5EF4-FFF2-40B4-BE49-F238E27FC236}">
                <a16:creationId xmlns:a16="http://schemas.microsoft.com/office/drawing/2014/main" id="{4AF3E9C4-11E2-47A0-B63F-7BD31142C3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7028" name="Slide Number Placeholder 3">
            <a:extLst>
              <a:ext uri="{FF2B5EF4-FFF2-40B4-BE49-F238E27FC236}">
                <a16:creationId xmlns:a16="http://schemas.microsoft.com/office/drawing/2014/main" id="{1D002A24-B83A-4625-B0A6-0DA90DA3C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7B92E3-0F60-4E07-B785-C3C3D7C0E356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77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6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:a16="http://schemas.microsoft.com/office/drawing/2014/main" id="{1F112C59-0AAE-404A-B748-D978D06CFA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>
            <a:extLst>
              <a:ext uri="{FF2B5EF4-FFF2-40B4-BE49-F238E27FC236}">
                <a16:creationId xmlns:a16="http://schemas.microsoft.com/office/drawing/2014/main" id="{3AB98D42-7BC7-4363-9457-CE47ED31D6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9076" name="Slide Number Placeholder 3">
            <a:extLst>
              <a:ext uri="{FF2B5EF4-FFF2-40B4-BE49-F238E27FC236}">
                <a16:creationId xmlns:a16="http://schemas.microsoft.com/office/drawing/2014/main" id="{2643C5ED-760D-48C8-A266-5B4B3D7BB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737FF9-86E1-48D2-8AAF-DCFFF837982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78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311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>
            <a:extLst>
              <a:ext uri="{FF2B5EF4-FFF2-40B4-BE49-F238E27FC236}">
                <a16:creationId xmlns:a16="http://schemas.microsoft.com/office/drawing/2014/main" id="{F9E6A514-1D29-4A4B-BE98-1569752FFD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>
            <a:extLst>
              <a:ext uri="{FF2B5EF4-FFF2-40B4-BE49-F238E27FC236}">
                <a16:creationId xmlns:a16="http://schemas.microsoft.com/office/drawing/2014/main" id="{50E23662-4237-4846-A3EB-B762A0AEA3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2148" name="Slide Number Placeholder 3">
            <a:extLst>
              <a:ext uri="{FF2B5EF4-FFF2-40B4-BE49-F238E27FC236}">
                <a16:creationId xmlns:a16="http://schemas.microsoft.com/office/drawing/2014/main" id="{203DE530-5CF2-423F-8D2D-6B59C9F9C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2977D0-6F47-4CF0-86C7-89ACBF09D601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81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>
            <a:extLst>
              <a:ext uri="{FF2B5EF4-FFF2-40B4-BE49-F238E27FC236}">
                <a16:creationId xmlns:a16="http://schemas.microsoft.com/office/drawing/2014/main" id="{4D72A7B7-E9F8-424C-A04A-76D9F4C4B3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>
            <a:extLst>
              <a:ext uri="{FF2B5EF4-FFF2-40B4-BE49-F238E27FC236}">
                <a16:creationId xmlns:a16="http://schemas.microsoft.com/office/drawing/2014/main" id="{653F24B6-DAE7-4CC3-B400-DCB2DEE2CC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536BF28C-312B-4DEA-9F3D-715472D20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ABBD7F-82EE-4917-A714-F8F333C21E3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95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>
            <a:extLst>
              <a:ext uri="{FF2B5EF4-FFF2-40B4-BE49-F238E27FC236}">
                <a16:creationId xmlns:a16="http://schemas.microsoft.com/office/drawing/2014/main" id="{F9E6A514-1D29-4A4B-BE98-1569752FFD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>
            <a:extLst>
              <a:ext uri="{FF2B5EF4-FFF2-40B4-BE49-F238E27FC236}">
                <a16:creationId xmlns:a16="http://schemas.microsoft.com/office/drawing/2014/main" id="{50E23662-4237-4846-A3EB-B762A0AEA3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2148" name="Slide Number Placeholder 3">
            <a:extLst>
              <a:ext uri="{FF2B5EF4-FFF2-40B4-BE49-F238E27FC236}">
                <a16:creationId xmlns:a16="http://schemas.microsoft.com/office/drawing/2014/main" id="{203DE530-5CF2-423F-8D2D-6B59C9F9C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2977D0-6F47-4CF0-86C7-89ACBF09D601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82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16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>
            <a:extLst>
              <a:ext uri="{FF2B5EF4-FFF2-40B4-BE49-F238E27FC236}">
                <a16:creationId xmlns:a16="http://schemas.microsoft.com/office/drawing/2014/main" id="{F9E6A514-1D29-4A4B-BE98-1569752FFD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>
            <a:extLst>
              <a:ext uri="{FF2B5EF4-FFF2-40B4-BE49-F238E27FC236}">
                <a16:creationId xmlns:a16="http://schemas.microsoft.com/office/drawing/2014/main" id="{50E23662-4237-4846-A3EB-B762A0AEA3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2148" name="Slide Number Placeholder 3">
            <a:extLst>
              <a:ext uri="{FF2B5EF4-FFF2-40B4-BE49-F238E27FC236}">
                <a16:creationId xmlns:a16="http://schemas.microsoft.com/office/drawing/2014/main" id="{203DE530-5CF2-423F-8D2D-6B59C9F9C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2977D0-6F47-4CF0-86C7-89ACBF09D601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83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47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>
            <a:extLst>
              <a:ext uri="{FF2B5EF4-FFF2-40B4-BE49-F238E27FC236}">
                <a16:creationId xmlns:a16="http://schemas.microsoft.com/office/drawing/2014/main" id="{CFAB6610-B795-4BFA-AF20-3817FA833E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>
            <a:extLst>
              <a:ext uri="{FF2B5EF4-FFF2-40B4-BE49-F238E27FC236}">
                <a16:creationId xmlns:a16="http://schemas.microsoft.com/office/drawing/2014/main" id="{E0D30431-9F64-487A-A4BF-39CA445581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4196" name="Slide Number Placeholder 3">
            <a:extLst>
              <a:ext uri="{FF2B5EF4-FFF2-40B4-BE49-F238E27FC236}">
                <a16:creationId xmlns:a16="http://schemas.microsoft.com/office/drawing/2014/main" id="{B50325D6-FAAF-4F64-AAE6-B03804471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9E4898-553F-49AE-A5E0-3215399BFD22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84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12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>
            <a:extLst>
              <a:ext uri="{FF2B5EF4-FFF2-40B4-BE49-F238E27FC236}">
                <a16:creationId xmlns:a16="http://schemas.microsoft.com/office/drawing/2014/main" id="{CFAB6610-B795-4BFA-AF20-3817FA833E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>
            <a:extLst>
              <a:ext uri="{FF2B5EF4-FFF2-40B4-BE49-F238E27FC236}">
                <a16:creationId xmlns:a16="http://schemas.microsoft.com/office/drawing/2014/main" id="{E0D30431-9F64-487A-A4BF-39CA445581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4196" name="Slide Number Placeholder 3">
            <a:extLst>
              <a:ext uri="{FF2B5EF4-FFF2-40B4-BE49-F238E27FC236}">
                <a16:creationId xmlns:a16="http://schemas.microsoft.com/office/drawing/2014/main" id="{B50325D6-FAAF-4F64-AAE6-B03804471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9E4898-553F-49AE-A5E0-3215399BFD22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92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5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1C7297B5-9440-418B-9CB3-9B24CAF1C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D8B5E564-0C76-446D-9150-48B3C36EAD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2388" name="Slide Number Placeholder 3">
            <a:extLst>
              <a:ext uri="{FF2B5EF4-FFF2-40B4-BE49-F238E27FC236}">
                <a16:creationId xmlns:a16="http://schemas.microsoft.com/office/drawing/2014/main" id="{5C0D447D-A878-45D7-B588-C0B856A1B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8D4122-895B-4C6B-AF83-EBF8900874F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93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434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1C7297B5-9440-418B-9CB3-9B24CAF1C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D8B5E564-0C76-446D-9150-48B3C36EAD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2388" name="Slide Number Placeholder 3">
            <a:extLst>
              <a:ext uri="{FF2B5EF4-FFF2-40B4-BE49-F238E27FC236}">
                <a16:creationId xmlns:a16="http://schemas.microsoft.com/office/drawing/2014/main" id="{5C0D447D-A878-45D7-B588-C0B856A1B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8D4122-895B-4C6B-AF83-EBF8900874F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94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85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1C7297B5-9440-418B-9CB3-9B24CAF1C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D8B5E564-0C76-446D-9150-48B3C36EAD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2388" name="Slide Number Placeholder 3">
            <a:extLst>
              <a:ext uri="{FF2B5EF4-FFF2-40B4-BE49-F238E27FC236}">
                <a16:creationId xmlns:a16="http://schemas.microsoft.com/office/drawing/2014/main" id="{5C0D447D-A878-45D7-B588-C0B856A1B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8D4122-895B-4C6B-AF83-EBF8900874F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105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66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1C7297B5-9440-418B-9CB3-9B24CAF1CE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D8B5E564-0C76-446D-9150-48B3C36EAD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2388" name="Slide Number Placeholder 3">
            <a:extLst>
              <a:ext uri="{FF2B5EF4-FFF2-40B4-BE49-F238E27FC236}">
                <a16:creationId xmlns:a16="http://schemas.microsoft.com/office/drawing/2014/main" id="{5C0D447D-A878-45D7-B588-C0B856A1B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8D4122-895B-4C6B-AF83-EBF8900874F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109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46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90DBFC4-4E00-4EE7-A901-77A695F2D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F1E5E49B-DD33-4F26-84E8-9BA0E8EBDD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6D11AE47-E9B4-41EE-AEF8-73CCE1B0E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C19070-B280-4030-AB29-A372A218CCFF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113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14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90DBFC4-4E00-4EE7-A901-77A695F2D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F1E5E49B-DD33-4F26-84E8-9BA0E8EBDD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6D11AE47-E9B4-41EE-AEF8-73CCE1B0E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C19070-B280-4030-AB29-A372A218CCFF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114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>
            <a:extLst>
              <a:ext uri="{FF2B5EF4-FFF2-40B4-BE49-F238E27FC236}">
                <a16:creationId xmlns:a16="http://schemas.microsoft.com/office/drawing/2014/main" id="{4D72A7B7-E9F8-424C-A04A-76D9F4C4B3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>
            <a:extLst>
              <a:ext uri="{FF2B5EF4-FFF2-40B4-BE49-F238E27FC236}">
                <a16:creationId xmlns:a16="http://schemas.microsoft.com/office/drawing/2014/main" id="{653F24B6-DAE7-4CC3-B400-DCB2DEE2CC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536BF28C-312B-4DEA-9F3D-715472D20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ABBD7F-82EE-4917-A714-F8F333C21E3E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9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90DBFC4-4E00-4EE7-A901-77A695F2D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F1E5E49B-DD33-4F26-84E8-9BA0E8EBDD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6D11AE47-E9B4-41EE-AEF8-73CCE1B0E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C19070-B280-4030-AB29-A372A218CCFF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116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18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90DBFC4-4E00-4EE7-A901-77A695F2DA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F1E5E49B-DD33-4F26-84E8-9BA0E8EBDDB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6D11AE47-E9B4-41EE-AEF8-73CCE1B0E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FC19070-B280-4030-AB29-A372A218CCFF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128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19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>
            <a:extLst>
              <a:ext uri="{FF2B5EF4-FFF2-40B4-BE49-F238E27FC236}">
                <a16:creationId xmlns:a16="http://schemas.microsoft.com/office/drawing/2014/main" id="{E38B7918-115D-4BF4-B14D-9FC9EDB47C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>
            <a:extLst>
              <a:ext uri="{FF2B5EF4-FFF2-40B4-BE49-F238E27FC236}">
                <a16:creationId xmlns:a16="http://schemas.microsoft.com/office/drawing/2014/main" id="{D4807804-E78C-4B04-8B0F-51F1BD990E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1060" name="Slide Number Placeholder 3">
            <a:extLst>
              <a:ext uri="{FF2B5EF4-FFF2-40B4-BE49-F238E27FC236}">
                <a16:creationId xmlns:a16="http://schemas.microsoft.com/office/drawing/2014/main" id="{28D8B2FE-885A-4067-B359-91E9D9C2B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1BEC23-3CA8-40A8-989B-D61052BA3A2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129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35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>
            <a:extLst>
              <a:ext uri="{FF2B5EF4-FFF2-40B4-BE49-F238E27FC236}">
                <a16:creationId xmlns:a16="http://schemas.microsoft.com/office/drawing/2014/main" id="{E38B7918-115D-4BF4-B14D-9FC9EDB47C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>
            <a:extLst>
              <a:ext uri="{FF2B5EF4-FFF2-40B4-BE49-F238E27FC236}">
                <a16:creationId xmlns:a16="http://schemas.microsoft.com/office/drawing/2014/main" id="{D4807804-E78C-4B04-8B0F-51F1BD990E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1060" name="Slide Number Placeholder 3">
            <a:extLst>
              <a:ext uri="{FF2B5EF4-FFF2-40B4-BE49-F238E27FC236}">
                <a16:creationId xmlns:a16="http://schemas.microsoft.com/office/drawing/2014/main" id="{28D8B2FE-885A-4067-B359-91E9D9C2B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1BEC23-3CA8-40A8-989B-D61052BA3A2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130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04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>
            <a:extLst>
              <a:ext uri="{FF2B5EF4-FFF2-40B4-BE49-F238E27FC236}">
                <a16:creationId xmlns:a16="http://schemas.microsoft.com/office/drawing/2014/main" id="{5699F5E6-7F43-4EBB-99E3-D0E008084A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>
            <a:extLst>
              <a:ext uri="{FF2B5EF4-FFF2-40B4-BE49-F238E27FC236}">
                <a16:creationId xmlns:a16="http://schemas.microsoft.com/office/drawing/2014/main" id="{57E08861-740C-4B60-8626-DA872B3E2D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2084" name="Slide Number Placeholder 3">
            <a:extLst>
              <a:ext uri="{FF2B5EF4-FFF2-40B4-BE49-F238E27FC236}">
                <a16:creationId xmlns:a16="http://schemas.microsoft.com/office/drawing/2014/main" id="{7623CAE1-7AE8-4F71-8895-414770651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F29D3F7-96B3-4C8E-98B7-2085EAD74FA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132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03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>
            <a:extLst>
              <a:ext uri="{FF2B5EF4-FFF2-40B4-BE49-F238E27FC236}">
                <a16:creationId xmlns:a16="http://schemas.microsoft.com/office/drawing/2014/main" id="{6B5FB495-EF9B-4F71-A1E4-CBE2513A90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>
            <a:extLst>
              <a:ext uri="{FF2B5EF4-FFF2-40B4-BE49-F238E27FC236}">
                <a16:creationId xmlns:a16="http://schemas.microsoft.com/office/drawing/2014/main" id="{993344CB-AAE0-4298-B128-99C0A68CFE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3108" name="Slide Number Placeholder 3">
            <a:extLst>
              <a:ext uri="{FF2B5EF4-FFF2-40B4-BE49-F238E27FC236}">
                <a16:creationId xmlns:a16="http://schemas.microsoft.com/office/drawing/2014/main" id="{DDEC708B-0941-42C6-B4FB-EF1953D11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510645A-8C31-4EEA-8B02-BEB91EA00465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133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390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:a16="http://schemas.microsoft.com/office/drawing/2014/main" id="{3FC11C9D-72A8-4716-943F-25B0014299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>
            <a:extLst>
              <a:ext uri="{FF2B5EF4-FFF2-40B4-BE49-F238E27FC236}">
                <a16:creationId xmlns:a16="http://schemas.microsoft.com/office/drawing/2014/main" id="{E49B2D44-03A8-4E94-9502-08907486AD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4132" name="Slide Number Placeholder 3">
            <a:extLst>
              <a:ext uri="{FF2B5EF4-FFF2-40B4-BE49-F238E27FC236}">
                <a16:creationId xmlns:a16="http://schemas.microsoft.com/office/drawing/2014/main" id="{ABB32FF3-4AB4-4F54-8FB3-03BF697C8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605354-1767-429D-87B3-2FE7B22AFDAD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134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219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>
            <a:extLst>
              <a:ext uri="{FF2B5EF4-FFF2-40B4-BE49-F238E27FC236}">
                <a16:creationId xmlns:a16="http://schemas.microsoft.com/office/drawing/2014/main" id="{9FE533E7-CC2C-40C9-A3A4-A3D792E9C2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>
            <a:extLst>
              <a:ext uri="{FF2B5EF4-FFF2-40B4-BE49-F238E27FC236}">
                <a16:creationId xmlns:a16="http://schemas.microsoft.com/office/drawing/2014/main" id="{CF67F7C5-2C4C-453B-AD97-AD9894C8A4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0276" name="Slide Number Placeholder 3">
            <a:extLst>
              <a:ext uri="{FF2B5EF4-FFF2-40B4-BE49-F238E27FC236}">
                <a16:creationId xmlns:a16="http://schemas.microsoft.com/office/drawing/2014/main" id="{A5D176AC-2DC5-445B-9080-38B6D5B7F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08C9B7-50FE-4F48-A92F-84CDC1EFB115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140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59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>
            <a:extLst>
              <a:ext uri="{FF2B5EF4-FFF2-40B4-BE49-F238E27FC236}">
                <a16:creationId xmlns:a16="http://schemas.microsoft.com/office/drawing/2014/main" id="{098CCC2C-E798-415F-8FD3-CFF3081B88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>
            <a:extLst>
              <a:ext uri="{FF2B5EF4-FFF2-40B4-BE49-F238E27FC236}">
                <a16:creationId xmlns:a16="http://schemas.microsoft.com/office/drawing/2014/main" id="{A3CEC7F5-9CE7-429E-8357-77F9AF3F6F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1300" name="Slide Number Placeholder 3">
            <a:extLst>
              <a:ext uri="{FF2B5EF4-FFF2-40B4-BE49-F238E27FC236}">
                <a16:creationId xmlns:a16="http://schemas.microsoft.com/office/drawing/2014/main" id="{BE23430F-785E-43C1-90BB-37744F77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3E8B32-61A6-4C9B-AF49-FCDA53585CA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16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9411CA6B-A7E8-4235-BB0B-7514D5B57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70753CFF-D61D-4664-93BB-82040CF5E0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6420" name="Slide Number Placeholder 3">
            <a:extLst>
              <a:ext uri="{FF2B5EF4-FFF2-40B4-BE49-F238E27FC236}">
                <a16:creationId xmlns:a16="http://schemas.microsoft.com/office/drawing/2014/main" id="{6587657D-8005-4AA5-95B1-5365844B5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3CA8D0-E36F-4D6E-90D5-D8245A49F1E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8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>
            <a:extLst>
              <a:ext uri="{FF2B5EF4-FFF2-40B4-BE49-F238E27FC236}">
                <a16:creationId xmlns:a16="http://schemas.microsoft.com/office/drawing/2014/main" id="{7CD3445A-3CE7-4E26-8095-82FA6E573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>
            <a:extLst>
              <a:ext uri="{FF2B5EF4-FFF2-40B4-BE49-F238E27FC236}">
                <a16:creationId xmlns:a16="http://schemas.microsoft.com/office/drawing/2014/main" id="{A5580DE9-0915-4023-925B-43CEA19D99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64" name="Slide Number Placeholder 3">
            <a:extLst>
              <a:ext uri="{FF2B5EF4-FFF2-40B4-BE49-F238E27FC236}">
                <a16:creationId xmlns:a16="http://schemas.microsoft.com/office/drawing/2014/main" id="{B8D1EC8E-7700-43F2-8822-75122E323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AF99A6-6329-49DE-B948-D328E710813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29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>
            <a:extLst>
              <a:ext uri="{FF2B5EF4-FFF2-40B4-BE49-F238E27FC236}">
                <a16:creationId xmlns:a16="http://schemas.microsoft.com/office/drawing/2014/main" id="{F38295F2-F542-4518-879E-B4F7EA5030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Notes Placeholder 2">
            <a:extLst>
              <a:ext uri="{FF2B5EF4-FFF2-40B4-BE49-F238E27FC236}">
                <a16:creationId xmlns:a16="http://schemas.microsoft.com/office/drawing/2014/main" id="{6D29AAEA-1715-4995-9DA4-BE393860EC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44" name="Slide Number Placeholder 3">
            <a:extLst>
              <a:ext uri="{FF2B5EF4-FFF2-40B4-BE49-F238E27FC236}">
                <a16:creationId xmlns:a16="http://schemas.microsoft.com/office/drawing/2014/main" id="{CB3983FB-5466-4D4F-AD3B-A5675B129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5176C0-7B4D-4100-8452-6CD3A086044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85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>
            <a:extLst>
              <a:ext uri="{FF2B5EF4-FFF2-40B4-BE49-F238E27FC236}">
                <a16:creationId xmlns:a16="http://schemas.microsoft.com/office/drawing/2014/main" id="{487B2532-DE8E-495E-83A7-4718FD1B9B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Notes Placeholder 2">
            <a:extLst>
              <a:ext uri="{FF2B5EF4-FFF2-40B4-BE49-F238E27FC236}">
                <a16:creationId xmlns:a16="http://schemas.microsoft.com/office/drawing/2014/main" id="{0EC8A0D9-7FED-4334-98C7-919FC447AE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8468" name="Slide Number Placeholder 3">
            <a:extLst>
              <a:ext uri="{FF2B5EF4-FFF2-40B4-BE49-F238E27FC236}">
                <a16:creationId xmlns:a16="http://schemas.microsoft.com/office/drawing/2014/main" id="{D0FBCEA6-67A7-4053-AD41-8BCA6756B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1D92BD-33A0-4993-852D-8928B36B8E47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87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>
            <a:extLst>
              <a:ext uri="{FF2B5EF4-FFF2-40B4-BE49-F238E27FC236}">
                <a16:creationId xmlns:a16="http://schemas.microsoft.com/office/drawing/2014/main" id="{DD61FB8F-34C0-42BF-9BCC-887493C163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Notes Placeholder 2">
            <a:extLst>
              <a:ext uri="{FF2B5EF4-FFF2-40B4-BE49-F238E27FC236}">
                <a16:creationId xmlns:a16="http://schemas.microsoft.com/office/drawing/2014/main" id="{91C1ED28-C381-4BF3-8A74-0FD11C8582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1540" name="Slide Number Placeholder 3">
            <a:extLst>
              <a:ext uri="{FF2B5EF4-FFF2-40B4-BE49-F238E27FC236}">
                <a16:creationId xmlns:a16="http://schemas.microsoft.com/office/drawing/2014/main" id="{394B0B40-727D-49D5-AE64-02CE28492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3F9089-03EC-4859-876B-00D5E987BB44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148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5493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>
            <a:extLst>
              <a:ext uri="{FF2B5EF4-FFF2-40B4-BE49-F238E27FC236}">
                <a16:creationId xmlns:a16="http://schemas.microsoft.com/office/drawing/2014/main" id="{8B8D48C4-81CB-4314-8E67-F19642F921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>
            <a:extLst>
              <a:ext uri="{FF2B5EF4-FFF2-40B4-BE49-F238E27FC236}">
                <a16:creationId xmlns:a16="http://schemas.microsoft.com/office/drawing/2014/main" id="{6BDA5AF5-CEBD-43AB-97BE-97854BFAC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6660" name="Slide Number Placeholder 3">
            <a:extLst>
              <a:ext uri="{FF2B5EF4-FFF2-40B4-BE49-F238E27FC236}">
                <a16:creationId xmlns:a16="http://schemas.microsoft.com/office/drawing/2014/main" id="{8A677BBD-E339-4A54-9D52-0D1FE00BA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2F5CFC-1683-4FA1-A232-2BC2D46D3F7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161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379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>
            <a:extLst>
              <a:ext uri="{FF2B5EF4-FFF2-40B4-BE49-F238E27FC236}">
                <a16:creationId xmlns:a16="http://schemas.microsoft.com/office/drawing/2014/main" id="{8B8D48C4-81CB-4314-8E67-F19642F921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>
            <a:extLst>
              <a:ext uri="{FF2B5EF4-FFF2-40B4-BE49-F238E27FC236}">
                <a16:creationId xmlns:a16="http://schemas.microsoft.com/office/drawing/2014/main" id="{6BDA5AF5-CEBD-43AB-97BE-97854BFAC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6660" name="Slide Number Placeholder 3">
            <a:extLst>
              <a:ext uri="{FF2B5EF4-FFF2-40B4-BE49-F238E27FC236}">
                <a16:creationId xmlns:a16="http://schemas.microsoft.com/office/drawing/2014/main" id="{8A677BBD-E339-4A54-9D52-0D1FE00BA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2F5CFC-1683-4FA1-A232-2BC2D46D3F7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162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>
            <a:extLst>
              <a:ext uri="{FF2B5EF4-FFF2-40B4-BE49-F238E27FC236}">
                <a16:creationId xmlns:a16="http://schemas.microsoft.com/office/drawing/2014/main" id="{8B8D48C4-81CB-4314-8E67-F19642F921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>
            <a:extLst>
              <a:ext uri="{FF2B5EF4-FFF2-40B4-BE49-F238E27FC236}">
                <a16:creationId xmlns:a16="http://schemas.microsoft.com/office/drawing/2014/main" id="{6BDA5AF5-CEBD-43AB-97BE-97854BFAC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6660" name="Slide Number Placeholder 3">
            <a:extLst>
              <a:ext uri="{FF2B5EF4-FFF2-40B4-BE49-F238E27FC236}">
                <a16:creationId xmlns:a16="http://schemas.microsoft.com/office/drawing/2014/main" id="{8A677BBD-E339-4A54-9D52-0D1FE00BA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2F5CFC-1683-4FA1-A232-2BC2D46D3F78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164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146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914246F0-C89A-4771-BE35-5A1A58B8F6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CA2CC852-8A16-4B0A-AD2E-DC34685F15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6356" name="Slide Number Placeholder 3">
            <a:extLst>
              <a:ext uri="{FF2B5EF4-FFF2-40B4-BE49-F238E27FC236}">
                <a16:creationId xmlns:a16="http://schemas.microsoft.com/office/drawing/2014/main" id="{597CB09D-ACED-430F-9C7C-DE5683B79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85F191-F405-4DB8-ACFD-9201A113041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178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567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>
            <a:extLst>
              <a:ext uri="{FF2B5EF4-FFF2-40B4-BE49-F238E27FC236}">
                <a16:creationId xmlns:a16="http://schemas.microsoft.com/office/drawing/2014/main" id="{D51E376C-EBED-420C-A430-746BD641E2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>
            <a:extLst>
              <a:ext uri="{FF2B5EF4-FFF2-40B4-BE49-F238E27FC236}">
                <a16:creationId xmlns:a16="http://schemas.microsoft.com/office/drawing/2014/main" id="{6C49AA0E-E399-4C19-923B-D7AC57A2BB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9428" name="Slide Number Placeholder 3">
            <a:extLst>
              <a:ext uri="{FF2B5EF4-FFF2-40B4-BE49-F238E27FC236}">
                <a16:creationId xmlns:a16="http://schemas.microsoft.com/office/drawing/2014/main" id="{5D241A5A-5F07-4538-A455-22A4F87FD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E4FC7E-91A6-4B44-AAB9-4104C00F3A1C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181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083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>
            <a:extLst>
              <a:ext uri="{FF2B5EF4-FFF2-40B4-BE49-F238E27FC236}">
                <a16:creationId xmlns:a16="http://schemas.microsoft.com/office/drawing/2014/main" id="{6F952ACE-BA1B-4431-A120-DB7A2B26BD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Notes Placeholder 2">
            <a:extLst>
              <a:ext uri="{FF2B5EF4-FFF2-40B4-BE49-F238E27FC236}">
                <a16:creationId xmlns:a16="http://schemas.microsoft.com/office/drawing/2014/main" id="{CF8F2D06-F972-4138-B9D7-003144E378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0452" name="Slide Number Placeholder 3">
            <a:extLst>
              <a:ext uri="{FF2B5EF4-FFF2-40B4-BE49-F238E27FC236}">
                <a16:creationId xmlns:a16="http://schemas.microsoft.com/office/drawing/2014/main" id="{2C2AAE21-232D-42A5-80C8-2326F564C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F2F71C-A7D3-410B-BDE3-26E9B6E986A3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182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4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>
            <a:extLst>
              <a:ext uri="{FF2B5EF4-FFF2-40B4-BE49-F238E27FC236}">
                <a16:creationId xmlns:a16="http://schemas.microsoft.com/office/drawing/2014/main" id="{430DD3AC-A8C2-4BFC-A16A-1F0B4B1479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Notes Placeholder 2">
            <a:extLst>
              <a:ext uri="{FF2B5EF4-FFF2-40B4-BE49-F238E27FC236}">
                <a16:creationId xmlns:a16="http://schemas.microsoft.com/office/drawing/2014/main" id="{6B0543BA-226A-47F0-9D6F-7509E9F72E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7636" name="Slide Number Placeholder 3">
            <a:extLst>
              <a:ext uri="{FF2B5EF4-FFF2-40B4-BE49-F238E27FC236}">
                <a16:creationId xmlns:a16="http://schemas.microsoft.com/office/drawing/2014/main" id="{F4BE9ABA-8CDF-40B8-AFB3-2346F773C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3E738A-F1F8-49D3-8E4F-C6EF0159830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15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>
            <a:extLst>
              <a:ext uri="{FF2B5EF4-FFF2-40B4-BE49-F238E27FC236}">
                <a16:creationId xmlns:a16="http://schemas.microsoft.com/office/drawing/2014/main" id="{2D93D51B-D978-4BB4-BE8B-E46ED94E69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Notes Placeholder 2">
            <a:extLst>
              <a:ext uri="{FF2B5EF4-FFF2-40B4-BE49-F238E27FC236}">
                <a16:creationId xmlns:a16="http://schemas.microsoft.com/office/drawing/2014/main" id="{C18A2CAA-D8D3-40BD-882C-A56A370D0D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04" name="Slide Number Placeholder 3">
            <a:extLst>
              <a:ext uri="{FF2B5EF4-FFF2-40B4-BE49-F238E27FC236}">
                <a16:creationId xmlns:a16="http://schemas.microsoft.com/office/drawing/2014/main" id="{DB2D9294-0E93-4526-8C9F-FA8F7557C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2CD869-80A1-4FC9-8697-29915A4978C9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23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04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>
            <a:extLst>
              <a:ext uri="{FF2B5EF4-FFF2-40B4-BE49-F238E27FC236}">
                <a16:creationId xmlns:a16="http://schemas.microsoft.com/office/drawing/2014/main" id="{FC920BFA-D018-4715-BB23-77A6E88614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>
            <a:extLst>
              <a:ext uri="{FF2B5EF4-FFF2-40B4-BE49-F238E27FC236}">
                <a16:creationId xmlns:a16="http://schemas.microsoft.com/office/drawing/2014/main" id="{C0E90C58-A84D-4C41-96A4-32D033ECF2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95446EE3-2AFB-45DB-B9E3-9B51E6501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E64CB5-B85B-4C32-BA36-222A0303F0DA}" type="slidenum"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pPr eaLnBrk="1" hangingPunct="1"/>
              <a:t>25</a:t>
            </a:fld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66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ct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9174A10F-45C5-4CCF-9305-80E4BF7ED5DE}" type="datetime1">
              <a:rPr lang="en-US" smtClean="0"/>
              <a:t>8/13/2017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931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768B9-599E-4951-A357-C8C7629F4A9D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6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D72BE5-7B3E-4BC1-A4EE-B2171542C796}" type="datetime1">
              <a:rPr lang="en-US" smtClean="0"/>
              <a:t>8/13/2017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488296" y="6408739"/>
            <a:ext cx="704426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D908AA26-CE3C-4044-BE16-4E1FEB80AF07}" type="datetime1">
              <a:rPr lang="en-US" smtClean="0"/>
              <a:t>8/13/2017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48D8640-F7B7-4BD2-BE2E-57D031EE8EFC}" type="datetime1">
              <a:rPr lang="en-US" smtClean="0"/>
              <a:t>8/13/2017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33C45C1C-E240-47E3-8816-C43CAFBECB86}" type="datetime1">
              <a:rPr lang="en-US" smtClean="0"/>
              <a:t>8/13/2017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C80FAB24-186A-49BB-89C2-8CC04A813BA9}" type="datetime1">
              <a:rPr lang="en-US" smtClean="0"/>
              <a:t>8/13/2017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F20C66FC-A8C7-46B8-BDA8-4404B6E0D1D6}" type="datetime1">
              <a:rPr lang="en-US" smtClean="0"/>
              <a:t>8/13/2017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4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F505E2-1B19-4B41-A706-405F420AE1AC}" type="datetime1">
              <a:rPr lang="en-US" smtClean="0"/>
              <a:t>8/13/2017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25DCD99B-72F5-4FD2-A678-9CE7A1A4EAFF}" type="datetime1">
              <a:rPr lang="en-US" smtClean="0"/>
              <a:t>8/13/2017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0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082FE502-4488-40CA-8688-3B7E09E2144D}" type="datetime1">
              <a:rPr lang="en-US" smtClean="0"/>
              <a:t>8/13/2017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5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fld id="{87B54B25-C929-4C5B-8A55-241DCA953EA7}" type="datetime1">
              <a:rPr lang="en-US" smtClean="0"/>
              <a:t>8/13/2017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9600" y="6408739"/>
            <a:ext cx="8365067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mbria" panose="02040503050406030204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b.apache.org/derby/papers/DerbyTut/install_software.html#derb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7D70-6B16-4B03-9637-EB524514F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Chapter 24</a:t>
            </a:r>
            <a:br>
              <a:rPr lang="en-US" dirty="0"/>
            </a:br>
            <a:r>
              <a:rPr lang="en-US" dirty="0"/>
              <a:t>Accessing Databases with JDBC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709CAFA5-98F5-4DF3-8DCE-C18D5D5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611563"/>
            <a:ext cx="7772400" cy="1200150"/>
          </a:xfrm>
        </p:spPr>
        <p:txBody>
          <a:bodyPr/>
          <a:lstStyle/>
          <a:p>
            <a:r>
              <a:rPr lang="en-US" altLang="en-US" dirty="0"/>
              <a:t>Java How to Program, 11/e</a:t>
            </a:r>
          </a:p>
          <a:p>
            <a:r>
              <a:rPr lang="en-US" altLang="en-US" sz="2800" dirty="0"/>
              <a:t>Questions? E-mail paul.deitel@deitel.com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46BBC-D2E3-4F64-9D4C-08C70F1C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04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2D7F-D5A7-455B-ABF8-98B5C26E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 (cont.)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8C1A1EFD-84FB-4CAC-AD15-91A8D51FA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r>
              <a:rPr lang="en-US" altLang="en-US" sz="2400" b="1" i="1" dirty="0">
                <a:solidFill>
                  <a:srgbClr val="000000"/>
                </a:solidFill>
              </a:rPr>
              <a:t>Java Persistence API (JPA)</a:t>
            </a:r>
          </a:p>
          <a:p>
            <a:pPr eaLnBrk="1" hangingPunct="1"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In online Chapter 29, we introduce Java Persistence API (JPA). </a:t>
            </a:r>
          </a:p>
          <a:p>
            <a:pPr eaLnBrk="1" hangingPunct="1"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In that chapter, you’ll learn how to </a:t>
            </a:r>
            <a:r>
              <a:rPr lang="en-US" altLang="en-US" sz="2400" dirty="0" err="1">
                <a:solidFill>
                  <a:srgbClr val="000000"/>
                </a:solidFill>
              </a:rPr>
              <a:t>autogenerate</a:t>
            </a:r>
            <a:r>
              <a:rPr lang="en-US" altLang="en-US" sz="2400" dirty="0">
                <a:solidFill>
                  <a:srgbClr val="000000"/>
                </a:solidFill>
              </a:rPr>
              <a:t> Java classes that represent the tables in a database and the relationships between them—known as object-relational mapping—then use objects of those classes to interact with a database. </a:t>
            </a:r>
          </a:p>
          <a:p>
            <a:pPr eaLnBrk="1" hangingPunct="1"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As you’ll see, storing data in and retrieving data from a database will be handled for you—the techniques you learn in this chapter will typically be hidden from you by JPA.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EF4E8-2E15-4B15-A338-7BB7CE43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7247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6">
            <a:extLst>
              <a:ext uri="{FF2B5EF4-FFF2-40B4-BE49-F238E27FC236}">
                <a16:creationId xmlns:a16="http://schemas.microsoft.com/office/drawing/2014/main" id="{AD411DE3-923D-4B8A-93A4-C0F1B96D47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9B1D-CBAA-4C65-982F-D6623B08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54548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7">
            <a:extLst>
              <a:ext uri="{FF2B5EF4-FFF2-40B4-BE49-F238E27FC236}">
                <a16:creationId xmlns:a16="http://schemas.microsoft.com/office/drawing/2014/main" id="{BCA8437A-6C06-43CA-AAF9-817A5257F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03963-20DE-4D28-9959-4F9ABBFB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5706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8">
            <a:extLst>
              <a:ext uri="{FF2B5EF4-FFF2-40B4-BE49-F238E27FC236}">
                <a16:creationId xmlns:a16="http://schemas.microsoft.com/office/drawing/2014/main" id="{DF14B9E5-64CA-4196-BA6A-423C63A922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C714D-C4D1-4009-B0AC-281E9848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5021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9">
            <a:extLst>
              <a:ext uri="{FF2B5EF4-FFF2-40B4-BE49-F238E27FC236}">
                <a16:creationId xmlns:a16="http://schemas.microsoft.com/office/drawing/2014/main" id="{31CE8252-8438-4B03-A8A0-AD5FB9028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7E6B2-8DC0-49BE-AEBE-C0555028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08348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0">
            <a:extLst>
              <a:ext uri="{FF2B5EF4-FFF2-40B4-BE49-F238E27FC236}">
                <a16:creationId xmlns:a16="http://schemas.microsoft.com/office/drawing/2014/main" id="{59FD1751-D19C-47E1-9028-74704B7B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F041F-925C-4AE7-ADF1-B06F846C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9477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2A21-4795-4F88-8D0A-CE19DF32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24.7.1 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ResultSetTableModel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00355" name="Text Placeholder 2">
            <a:extLst>
              <a:ext uri="{FF2B5EF4-FFF2-40B4-BE49-F238E27FC236}">
                <a16:creationId xmlns:a16="http://schemas.microsoft.com/office/drawing/2014/main" id="{FAA9FA00-0532-4B22-9439-40D55DB55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b="1" i="1" dirty="0" err="1"/>
              <a:t>ResultSetTableModel</a:t>
            </a:r>
            <a:r>
              <a:rPr lang="en-US" b="1" i="1" dirty="0"/>
              <a:t> Constructor</a:t>
            </a:r>
          </a:p>
          <a:p>
            <a:r>
              <a:rPr lang="en-US" dirty="0"/>
              <a:t>Accepts four String arguments—the URL of the database, the username, the password and the default query to perform. </a:t>
            </a:r>
          </a:p>
          <a:p>
            <a:r>
              <a:rPr lang="en-US" dirty="0"/>
              <a:t>Throws any exceptions to the application that created the </a:t>
            </a:r>
            <a:r>
              <a:rPr lang="en-US" dirty="0" err="1">
                <a:latin typeface="Consolas" panose="020B0609020204030204" pitchFamily="49" charset="0"/>
              </a:rPr>
              <a:t>ResultSetTableModel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Establishes a connection to the database</a:t>
            </a:r>
          </a:p>
          <a:p>
            <a:r>
              <a:rPr lang="en-US" dirty="0"/>
              <a:t>Uses </a:t>
            </a:r>
            <a:r>
              <a:rPr lang="en-US" dirty="0" err="1">
                <a:latin typeface="Consolas" panose="020B0609020204030204" pitchFamily="49" charset="0"/>
              </a:rPr>
              <a:t>createStatement</a:t>
            </a:r>
            <a:r>
              <a:rPr lang="en-US" dirty="0"/>
              <a:t> overload with two arguments—the result set type and the result set concurrency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result set type</a:t>
            </a:r>
            <a:r>
              <a:rPr lang="en-US" dirty="0"/>
              <a:t> (Fig. 24.26) specifies whether the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 err="1"/>
              <a:t>’s</a:t>
            </a:r>
            <a:r>
              <a:rPr lang="en-US" dirty="0"/>
              <a:t> cursor is able to scroll in both directions or forward only and whether the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/>
              <a:t> is sensitive to changes made to the underlying data.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5D519-D141-4C38-8855-E228C968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534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1">
            <a:extLst>
              <a:ext uri="{FF2B5EF4-FFF2-40B4-BE49-F238E27FC236}">
                <a16:creationId xmlns:a16="http://schemas.microsoft.com/office/drawing/2014/main" id="{7C726F26-51AC-4D36-86E5-3E9B90F879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238"/>
            <a:ext cx="12192000" cy="4327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DCC9A-BA75-47B8-A50B-9722E110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1723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2">
            <a:extLst>
              <a:ext uri="{FF2B5EF4-FFF2-40B4-BE49-F238E27FC236}">
                <a16:creationId xmlns:a16="http://schemas.microsoft.com/office/drawing/2014/main" id="{1FFB0CFE-C657-4CB8-86F1-DFC9553541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3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18F6C-F292-449A-8151-E4FEB4B7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1238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3">
            <a:extLst>
              <a:ext uri="{FF2B5EF4-FFF2-40B4-BE49-F238E27FC236}">
                <a16:creationId xmlns:a16="http://schemas.microsoft.com/office/drawing/2014/main" id="{DEC0FCEA-AA0C-4D4A-8C4D-640BBD9EB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" y="0"/>
            <a:ext cx="119856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DDB7C-171D-4EE3-BDF9-B9FC122B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5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2A21-4795-4F88-8D0A-CE19DF32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24.7.1 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ResultSetTableModel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00355" name="Text Placeholder 2">
            <a:extLst>
              <a:ext uri="{FF2B5EF4-FFF2-40B4-BE49-F238E27FC236}">
                <a16:creationId xmlns:a16="http://schemas.microsoft.com/office/drawing/2014/main" id="{FAA9FA00-0532-4B22-9439-40D55DB55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 err="1"/>
              <a:t>s</a:t>
            </a:r>
            <a:r>
              <a:rPr lang="en-US" dirty="0"/>
              <a:t> that are sensitive to changes reflect those changes immediately after they’re made with methods of interface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If a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/>
              <a:t> is insensitive to changes, the query that produced the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/>
              <a:t> must be executed again to reflect any changes made</a:t>
            </a:r>
          </a:p>
          <a:p>
            <a:r>
              <a:rPr lang="en-US" dirty="0"/>
              <a:t>The </a:t>
            </a:r>
            <a:r>
              <a:rPr lang="en-US" b="1" dirty="0"/>
              <a:t>result set concurrency</a:t>
            </a:r>
            <a:r>
              <a:rPr lang="en-US" dirty="0"/>
              <a:t> (Fig. 24.27) specifies whether the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/>
              <a:t> can be updated with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 err="1"/>
              <a:t>’s</a:t>
            </a:r>
            <a:r>
              <a:rPr lang="en-US" dirty="0"/>
              <a:t> update methods. </a:t>
            </a:r>
          </a:p>
          <a:p>
            <a:r>
              <a:rPr lang="en-US" dirty="0"/>
              <a:t>This example uses a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r>
              <a:rPr lang="en-US" dirty="0"/>
              <a:t> that is scrollable, insensitive to changes and read-only.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5D519-D141-4C38-8855-E228C968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15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2D7F-D5A7-455B-ABF8-98B5C26E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 (cont.)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8C1A1EFD-84FB-4CAC-AD15-91A8D51FA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r>
              <a:rPr lang="en-US" altLang="en-US" sz="2800" b="1" i="1" dirty="0">
                <a:solidFill>
                  <a:srgbClr val="000000"/>
                </a:solidFill>
              </a:rPr>
              <a:t>JDK 9 Note</a:t>
            </a:r>
          </a:p>
          <a:p>
            <a:pPr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As of JDK 9, Oracle no longer bundles Java DB with the JDK</a:t>
            </a:r>
          </a:p>
          <a:p>
            <a:pPr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If you’re using JDK 9 with this chapter, follow the download and installation instructions for Apache Derby at</a:t>
            </a:r>
          </a:p>
          <a:p>
            <a:pPr lvl="1">
              <a:defRPr/>
            </a:pPr>
            <a:r>
              <a:rPr lang="en-US" altLang="en-US" sz="2400" dirty="0">
                <a:solidFill>
                  <a:srgbClr val="000000"/>
                </a:solidFill>
                <a:hlinkClick r:id="rId3"/>
              </a:rPr>
              <a:t>http://db.apache.org/derby/papers/DerbyTut/install_software.html#derby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EF4E8-2E15-4B15-A338-7BB7CE43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4194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4">
            <a:extLst>
              <a:ext uri="{FF2B5EF4-FFF2-40B4-BE49-F238E27FC236}">
                <a16:creationId xmlns:a16="http://schemas.microsoft.com/office/drawing/2014/main" id="{1CF36F05-00D5-4F9F-AEBC-A7557414E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12192000" cy="51403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4139D-72B0-460C-BF53-DCFFE799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0021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5">
            <a:extLst>
              <a:ext uri="{FF2B5EF4-FFF2-40B4-BE49-F238E27FC236}">
                <a16:creationId xmlns:a16="http://schemas.microsoft.com/office/drawing/2014/main" id="{C82ECD59-945D-4E23-A3F0-1CCA238DD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2192000" cy="3884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895DE-9A95-442E-BB6B-3B791A46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84409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6">
            <a:extLst>
              <a:ext uri="{FF2B5EF4-FFF2-40B4-BE49-F238E27FC236}">
                <a16:creationId xmlns:a16="http://schemas.microsoft.com/office/drawing/2014/main" id="{D18AC4EF-E31B-4143-BF8B-ADC795773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2C723-ADAF-4ECF-8B2F-FCA101E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23273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6305-687A-4223-9528-15A4094F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24.7.1 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ResultSetTableModel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17763" name="Text Placeholder 2">
            <a:extLst>
              <a:ext uri="{FF2B5EF4-FFF2-40B4-BE49-F238E27FC236}">
                <a16:creationId xmlns:a16="http://schemas.microsoft.com/office/drawing/2014/main" id="{40C55CB8-05A8-407E-88FC-5158913CF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getColumnClassName</a:t>
            </a:r>
            <a:r>
              <a:rPr lang="en-US" altLang="en-US" sz="1900" dirty="0">
                <a:solidFill>
                  <a:srgbClr val="000000"/>
                </a:solidFill>
              </a:rPr>
              <a:t> obtains the fully qualified class name for the specified column.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getColumnCount</a:t>
            </a:r>
            <a:r>
              <a:rPr lang="en-US" altLang="en-US" sz="1900" dirty="0">
                <a:solidFill>
                  <a:srgbClr val="000000"/>
                </a:solidFill>
              </a:rPr>
              <a:t> obtains the number of columns in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getColumnName</a:t>
            </a:r>
            <a:r>
              <a:rPr lang="en-US" altLang="en-US" sz="1900" dirty="0">
                <a:solidFill>
                  <a:srgbClr val="000000"/>
                </a:solidFill>
              </a:rPr>
              <a:t> obtains the column name from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US" altLang="en-US" sz="1900" dirty="0">
                <a:solidFill>
                  <a:srgbClr val="000000"/>
                </a:solidFill>
              </a:rPr>
              <a:t> positions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 cursor at a specific row.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last</a:t>
            </a:r>
            <a:r>
              <a:rPr lang="en-US" altLang="en-US" sz="1900" dirty="0">
                <a:solidFill>
                  <a:srgbClr val="000000"/>
                </a:solidFill>
              </a:rPr>
              <a:t> positions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 cursor at the last row in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 method 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getRow</a:t>
            </a:r>
            <a:r>
              <a:rPr lang="en-US" altLang="en-US" sz="1900" dirty="0">
                <a:solidFill>
                  <a:srgbClr val="000000"/>
                </a:solidFill>
              </a:rPr>
              <a:t> obtains the row number for the current row in the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>
                <a:solidFill>
                  <a:srgbClr val="000000"/>
                </a:solidFill>
              </a:rPr>
              <a:t>Method 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fireTableStructureChanged</a:t>
            </a:r>
            <a:r>
              <a:rPr lang="en-US" altLang="en-US" sz="1900" dirty="0">
                <a:solidFill>
                  <a:srgbClr val="000000"/>
                </a:solidFill>
              </a:rPr>
              <a:t> (inherited from class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AbstractTableModel</a:t>
            </a:r>
            <a:r>
              <a:rPr lang="en-US" altLang="en-US" sz="1900" dirty="0">
                <a:solidFill>
                  <a:srgbClr val="000000"/>
                </a:solidFill>
              </a:rPr>
              <a:t>) notifies any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1900" dirty="0">
                <a:solidFill>
                  <a:srgbClr val="000000"/>
                </a:solidFill>
              </a:rPr>
              <a:t> using this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1900" dirty="0">
                <a:solidFill>
                  <a:srgbClr val="000000"/>
                </a:solidFill>
              </a:rPr>
              <a:t> object as its model that the structure of the model has changed.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Causes the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1600" dirty="0">
                <a:solidFill>
                  <a:srgbClr val="000000"/>
                </a:solidFill>
              </a:rPr>
              <a:t> to repopulate its rows and columns with the new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1600" dirty="0">
                <a:solidFill>
                  <a:srgbClr val="000000"/>
                </a:solidFill>
              </a:rPr>
              <a:t>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2CD86-D847-4250-83CC-1B09B117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798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6305-687A-4223-9528-15A4094F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24.7.2 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App’s GUI</a:t>
            </a:r>
          </a:p>
        </p:txBody>
      </p:sp>
      <p:sp>
        <p:nvSpPr>
          <p:cNvPr id="117763" name="Text Placeholder 2">
            <a:extLst>
              <a:ext uri="{FF2B5EF4-FFF2-40B4-BE49-F238E27FC236}">
                <a16:creationId xmlns:a16="http://schemas.microsoft.com/office/drawing/2014/main" id="{40C55CB8-05A8-407E-88FC-5158913CF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Figure 24.28 shows the app’s GUI (defined in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DisplayQueryResults.fxml</a:t>
            </a:r>
            <a:r>
              <a:rPr lang="en-US" altLang="en-US" sz="2800" dirty="0">
                <a:solidFill>
                  <a:srgbClr val="000000"/>
                </a:solidFill>
              </a:rPr>
              <a:t>) labeled with its </a:t>
            </a:r>
            <a:r>
              <a:rPr lang="en-US" altLang="en-US" sz="2800" b="1" dirty="0" err="1">
                <a:solidFill>
                  <a:srgbClr val="000000"/>
                </a:solidFill>
              </a:rPr>
              <a:t>fx:id</a:t>
            </a:r>
            <a:r>
              <a:rPr lang="en-US" altLang="en-US" sz="2800" dirty="0" err="1">
                <a:solidFill>
                  <a:srgbClr val="000000"/>
                </a:solidFill>
              </a:rPr>
              <a:t>s</a:t>
            </a:r>
            <a:r>
              <a:rPr lang="en-US" altLang="en-US" sz="28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2CD86-D847-4250-83CC-1B09B117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32843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7">
            <a:extLst>
              <a:ext uri="{FF2B5EF4-FFF2-40B4-BE49-F238E27FC236}">
                <a16:creationId xmlns:a16="http://schemas.microsoft.com/office/drawing/2014/main" id="{72ED1459-819C-4F1D-9EE8-36E164E42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776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6BD32-DA10-437E-8E9A-170AEB4E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47719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6305-687A-4223-9528-15A4094F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24.7.3 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DisplayQueryResultsController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</a:t>
            </a:r>
          </a:p>
        </p:txBody>
      </p:sp>
      <p:sp>
        <p:nvSpPr>
          <p:cNvPr id="117763" name="Text Placeholder 2">
            <a:extLst>
              <a:ext uri="{FF2B5EF4-FFF2-40B4-BE49-F238E27FC236}">
                <a16:creationId xmlns:a16="http://schemas.microsoft.com/office/drawing/2014/main" id="{40C55CB8-05A8-407E-88FC-5158913CF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Class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DisplayQueryResultsController</a:t>
            </a:r>
            <a:r>
              <a:rPr lang="en-US" altLang="en-US" sz="2800" dirty="0">
                <a:solidFill>
                  <a:srgbClr val="000000"/>
                </a:solidFill>
              </a:rPr>
              <a:t> (Fig. 24.29) completes the GUI, interacts with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2800" dirty="0">
                <a:solidFill>
                  <a:srgbClr val="000000"/>
                </a:solidFill>
              </a:rPr>
              <a:t> via a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800" dirty="0">
                <a:solidFill>
                  <a:srgbClr val="000000"/>
                </a:solidFill>
              </a:rPr>
              <a:t> object and responds to the GUI’s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2CD86-D847-4250-83CC-1B09B117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9696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8">
            <a:extLst>
              <a:ext uri="{FF2B5EF4-FFF2-40B4-BE49-F238E27FC236}">
                <a16:creationId xmlns:a16="http://schemas.microsoft.com/office/drawing/2014/main" id="{FA9FC1B2-B000-4D94-AD38-BB9652046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E74E5-F288-4F57-B82F-209082CE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6698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9">
            <a:extLst>
              <a:ext uri="{FF2B5EF4-FFF2-40B4-BE49-F238E27FC236}">
                <a16:creationId xmlns:a16="http://schemas.microsoft.com/office/drawing/2014/main" id="{803DD17F-9951-4E0D-8BE2-EBA592BB42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CCA71-346D-4D0A-90C1-B175363F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420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0">
            <a:extLst>
              <a:ext uri="{FF2B5EF4-FFF2-40B4-BE49-F238E27FC236}">
                <a16:creationId xmlns:a16="http://schemas.microsoft.com/office/drawing/2014/main" id="{DA8123BF-E26B-4B7C-A7DE-901FDEEF1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8F67F-792C-4745-9207-D0BD68F4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324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D4B7-51C6-4F41-981E-2363E843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Relational Databases</a:t>
            </a:r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6F01C770-67D4-483A-A11F-0731E88E6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</a:t>
            </a:r>
            <a:r>
              <a:rPr lang="en-US" altLang="en-US" dirty="0">
                <a:solidFill>
                  <a:srgbClr val="0000FF"/>
                </a:solidFill>
              </a:rPr>
              <a:t>relational database</a:t>
            </a:r>
            <a:r>
              <a:rPr lang="en-US" altLang="en-US" dirty="0">
                <a:solidFill>
                  <a:srgbClr val="000000"/>
                </a:solidFill>
              </a:rPr>
              <a:t> is a logical representation of data that allows the data to be accessed without consideration of its physical structure.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relational database stores data in </a:t>
            </a:r>
            <a:r>
              <a:rPr lang="en-US" altLang="en-US" dirty="0">
                <a:solidFill>
                  <a:srgbClr val="0000FF"/>
                </a:solidFill>
              </a:rPr>
              <a:t>tables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Tables are composed of </a:t>
            </a:r>
            <a:r>
              <a:rPr lang="en-US" altLang="en-US" dirty="0">
                <a:solidFill>
                  <a:srgbClr val="0000FF"/>
                </a:solidFill>
              </a:rPr>
              <a:t>rows</a:t>
            </a:r>
            <a:r>
              <a:rPr lang="en-US" altLang="en-US" dirty="0">
                <a:solidFill>
                  <a:srgbClr val="000000"/>
                </a:solidFill>
              </a:rPr>
              <a:t>, each describing a single entity—in Fig. 24.1, an employee.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Rows are composed of </a:t>
            </a:r>
            <a:r>
              <a:rPr lang="en-US" altLang="en-US" dirty="0">
                <a:solidFill>
                  <a:srgbClr val="0000FF"/>
                </a:solidFill>
              </a:rPr>
              <a:t>columns</a:t>
            </a:r>
            <a:r>
              <a:rPr lang="en-US" altLang="en-US" dirty="0">
                <a:solidFill>
                  <a:srgbClr val="000000"/>
                </a:solidFill>
              </a:rPr>
              <a:t> in which values are stored.</a:t>
            </a:r>
          </a:p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Primary key</a:t>
            </a:r>
            <a:r>
              <a:rPr lang="en-US" altLang="en-US" dirty="0">
                <a:solidFill>
                  <a:srgbClr val="000000"/>
                </a:solidFill>
              </a:rPr>
              <a:t>—a column (or group of columns) with a value that is unique for each row.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8F17E-A00D-4539-858D-888CD2C3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47543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1">
            <a:extLst>
              <a:ext uri="{FF2B5EF4-FFF2-40B4-BE49-F238E27FC236}">
                <a16:creationId xmlns:a16="http://schemas.microsoft.com/office/drawing/2014/main" id="{3BF4C117-9ACB-4588-AF27-D0A6BBC75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AC5B3-7131-437E-84C1-F49920A5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1398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2">
            <a:extLst>
              <a:ext uri="{FF2B5EF4-FFF2-40B4-BE49-F238E27FC236}">
                <a16:creationId xmlns:a16="http://schemas.microsoft.com/office/drawing/2014/main" id="{18E4A92E-0F86-49F5-A51C-E95D881944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85EDF-5E1E-4ED4-B66D-28019DB5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97860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3">
            <a:extLst>
              <a:ext uri="{FF2B5EF4-FFF2-40B4-BE49-F238E27FC236}">
                <a16:creationId xmlns:a16="http://schemas.microsoft.com/office/drawing/2014/main" id="{B492F287-68B5-4195-AEB2-8CC9F4488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A5A7D-ED90-4712-A54F-FF12C1EB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69011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4">
            <a:extLst>
              <a:ext uri="{FF2B5EF4-FFF2-40B4-BE49-F238E27FC236}">
                <a16:creationId xmlns:a16="http://schemas.microsoft.com/office/drawing/2014/main" id="{BAA0E900-9C4B-4D82-B3BA-8BFECCC8F8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5175F-180A-4F6E-8942-1DDB54E0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8034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5">
            <a:extLst>
              <a:ext uri="{FF2B5EF4-FFF2-40B4-BE49-F238E27FC236}">
                <a16:creationId xmlns:a16="http://schemas.microsoft.com/office/drawing/2014/main" id="{C39212FA-90E3-4B02-BD09-2C9AECFEC4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DB03E-A810-44D6-A813-EBE03A04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38880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6">
            <a:extLst>
              <a:ext uri="{FF2B5EF4-FFF2-40B4-BE49-F238E27FC236}">
                <a16:creationId xmlns:a16="http://schemas.microsoft.com/office/drawing/2014/main" id="{E8F35DDF-66B5-49DA-B40F-ABBA1EC1A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7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E190C-E12E-43FD-85B2-416278F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61940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7">
            <a:extLst>
              <a:ext uri="{FF2B5EF4-FFF2-40B4-BE49-F238E27FC236}">
                <a16:creationId xmlns:a16="http://schemas.microsoft.com/office/drawing/2014/main" id="{DAFAE711-1923-41F8-BE36-B2DC3BA92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F9F4B-2DAA-4F16-BF51-53A9ADAC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0313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8">
            <a:extLst>
              <a:ext uri="{FF2B5EF4-FFF2-40B4-BE49-F238E27FC236}">
                <a16:creationId xmlns:a16="http://schemas.microsoft.com/office/drawing/2014/main" id="{AB7CDFC8-7B4A-4787-BD5B-F2EAA0CB2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8"/>
            <a:ext cx="12192000" cy="6765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911D8-3F43-4363-AC66-F3DF4420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14823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6305-687A-4223-9528-15A4094F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24.7.3 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DisplayQueryResultsController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17763" name="Text Placeholder 2">
            <a:extLst>
              <a:ext uri="{FF2B5EF4-FFF2-40B4-BE49-F238E27FC236}">
                <a16:creationId xmlns:a16="http://schemas.microsoft.com/office/drawing/2014/main" id="{40C55CB8-05A8-407E-88FC-5158913CF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</a:pPr>
            <a:r>
              <a:rPr lang="en-US" altLang="en-US" sz="3200" b="1" i="1" dirty="0">
                <a:solidFill>
                  <a:srgbClr val="000000"/>
                </a:solidFill>
              </a:rPr>
              <a:t>Method initialize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Creates a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3200" dirty="0">
                <a:solidFill>
                  <a:srgbClr val="000000"/>
                </a:solidFill>
              </a:rPr>
              <a:t> object, assigns it to instance variable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tableModel</a:t>
            </a:r>
            <a:r>
              <a:rPr lang="en-US" altLang="en-US" sz="3200" dirty="0">
                <a:solidFill>
                  <a:srgbClr val="000000"/>
                </a:solidFill>
              </a:rPr>
              <a:t> and completes the GUI. 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Creates the </a:t>
            </a:r>
            <a:r>
              <a:rPr lang="en-US" altLang="en-US" sz="3200" dirty="0" err="1">
                <a:solidFill>
                  <a:srgbClr val="000000"/>
                </a:solidFill>
              </a:rPr>
              <a:t>JTable</a:t>
            </a:r>
            <a:r>
              <a:rPr lang="en-US" altLang="en-US" sz="3200" dirty="0">
                <a:solidFill>
                  <a:srgbClr val="000000"/>
                </a:solidFill>
              </a:rPr>
              <a:t> object that will display the </a:t>
            </a:r>
            <a:r>
              <a:rPr lang="en-US" altLang="en-US" sz="3200" dirty="0" err="1">
                <a:solidFill>
                  <a:srgbClr val="000000"/>
                </a:solidFill>
              </a:rPr>
              <a:t>ResultSetTableModel’s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r>
              <a:rPr lang="en-US" altLang="en-US" sz="3200" dirty="0" err="1">
                <a:solidFill>
                  <a:srgbClr val="000000"/>
                </a:solidFill>
              </a:rPr>
              <a:t>ResultSet</a:t>
            </a:r>
            <a:endParaRPr lang="en-US" altLang="en-US" sz="3200" dirty="0">
              <a:solidFill>
                <a:srgbClr val="00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This constructor registers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800" dirty="0">
                <a:solidFill>
                  <a:srgbClr val="000000"/>
                </a:solidFill>
              </a:rPr>
              <a:t> as a listener for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TableModelEvent</a:t>
            </a:r>
            <a:r>
              <a:rPr lang="en-US" altLang="en-US" sz="2800" dirty="0" err="1">
                <a:solidFill>
                  <a:srgbClr val="000000"/>
                </a:solidFill>
              </a:rPr>
              <a:t>s</a:t>
            </a:r>
            <a:r>
              <a:rPr lang="en-US" altLang="en-US" sz="2800" dirty="0">
                <a:solidFill>
                  <a:srgbClr val="000000"/>
                </a:solidFill>
              </a:rPr>
              <a:t> generated by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2800" dirty="0">
                <a:solidFill>
                  <a:srgbClr val="000000"/>
                </a:solidFill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When such events occur,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800" dirty="0">
                <a:solidFill>
                  <a:srgbClr val="000000"/>
                </a:solidFill>
              </a:rPr>
              <a:t> automatically updates itself, based on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2800" dirty="0" err="1">
                <a:solidFill>
                  <a:srgbClr val="000000"/>
                </a:solidFill>
              </a:rPr>
              <a:t>’s</a:t>
            </a:r>
            <a:r>
              <a:rPr lang="en-US" altLang="en-US" sz="2800" dirty="0">
                <a:solidFill>
                  <a:srgbClr val="000000"/>
                </a:solidFill>
              </a:rPr>
              <a:t> current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2CD86-D847-4250-83CC-1B09B117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33418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89B7-3EA0-457E-BB81-A111ADE6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24.7.3 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DisplayQueryResultsController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31075" name="Text Placeholder 2">
            <a:extLst>
              <a:ext uri="{FF2B5EF4-FFF2-40B4-BE49-F238E27FC236}">
                <a16:creationId xmlns:a16="http://schemas.microsoft.com/office/drawing/2014/main" id="{EBEDCE11-BAE4-4F67-9671-B457920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295401"/>
            <a:ext cx="109229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Class </a:t>
            </a:r>
            <a:r>
              <a:rPr lang="en-US" alt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TableRowSorter</a:t>
            </a:r>
            <a:r>
              <a:rPr lang="en-US" altLang="en-US" sz="3200" dirty="0">
                <a:solidFill>
                  <a:srgbClr val="000000"/>
                </a:solidFill>
              </a:rPr>
              <a:t> (from package </a:t>
            </a:r>
            <a:r>
              <a:rPr lang="en-US" alt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javax.swing.table</a:t>
            </a:r>
            <a:r>
              <a:rPr lang="en-US" altLang="en-US" sz="3200" dirty="0">
                <a:solidFill>
                  <a:srgbClr val="000000"/>
                </a:solidFill>
              </a:rPr>
              <a:t>) can be used to sort rows in a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3200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When the user clicks the title of a particular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800" dirty="0">
                <a:solidFill>
                  <a:srgbClr val="000000"/>
                </a:solidFill>
              </a:rPr>
              <a:t> column,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TableRowSorter</a:t>
            </a:r>
            <a:r>
              <a:rPr lang="en-US" altLang="en-US" sz="2800" dirty="0">
                <a:solidFill>
                  <a:srgbClr val="000000"/>
                </a:solidFill>
              </a:rPr>
              <a:t> interacts with the underlying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TableModel</a:t>
            </a:r>
            <a:r>
              <a:rPr lang="en-US" altLang="en-US" sz="2800" dirty="0">
                <a:solidFill>
                  <a:srgbClr val="000000"/>
                </a:solidFill>
              </a:rPr>
              <a:t> to reorder the rows based on the data in that column.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3200" dirty="0">
                <a:solidFill>
                  <a:srgbClr val="000000"/>
                </a:solidFill>
              </a:rPr>
              <a:t> method </a:t>
            </a:r>
            <a:r>
              <a:rPr lang="en-US" alt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setRowSorter</a:t>
            </a:r>
            <a:r>
              <a:rPr lang="en-US" altLang="en-US" sz="3200" dirty="0">
                <a:solidFill>
                  <a:srgbClr val="000000"/>
                </a:solidFill>
              </a:rPr>
              <a:t> specifies the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TableRowSorter</a:t>
            </a:r>
            <a:r>
              <a:rPr lang="en-US" altLang="en-US" sz="3200" dirty="0">
                <a:solidFill>
                  <a:srgbClr val="000000"/>
                </a:solidFill>
              </a:rPr>
              <a:t> for the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3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C8A6E-791E-4A7D-BA15-6699B33D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590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8">
            <a:extLst>
              <a:ext uri="{FF2B5EF4-FFF2-40B4-BE49-F238E27FC236}">
                <a16:creationId xmlns:a16="http://schemas.microsoft.com/office/drawing/2014/main" id="{9B4FE59E-FDAC-4952-A7C1-95D1C875B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AE186-6A24-426B-9F6F-F250B278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85150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89B7-3EA0-457E-BB81-A111ADE6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24.7.3 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DisplayQueryResultsController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31075" name="Text Placeholder 2">
            <a:extLst>
              <a:ext uri="{FF2B5EF4-FFF2-40B4-BE49-F238E27FC236}">
                <a16:creationId xmlns:a16="http://schemas.microsoft.com/office/drawing/2014/main" id="{EBEDCE11-BAE4-4F67-9671-B457920C3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295401"/>
            <a:ext cx="10922963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We create and configure a </a:t>
            </a:r>
            <a:r>
              <a:rPr lang="en-US" b="1" dirty="0" err="1">
                <a:latin typeface="Consolas" panose="020B0609020204030204" pitchFamily="49" charset="0"/>
              </a:rPr>
              <a:t>SwingNode</a:t>
            </a:r>
            <a:r>
              <a:rPr lang="en-US" dirty="0"/>
              <a:t>, which enables you to embed Swing GUI controls in JavaFX GUIs</a:t>
            </a:r>
          </a:p>
          <a:p>
            <a:pPr>
              <a:lnSpc>
                <a:spcPct val="90000"/>
              </a:lnSpc>
            </a:pPr>
            <a:r>
              <a:rPr lang="en-US" dirty="0"/>
              <a:t>The argument to </a:t>
            </a:r>
            <a:r>
              <a:rPr lang="en-US" dirty="0" err="1">
                <a:latin typeface="Consolas" panose="020B0609020204030204" pitchFamily="49" charset="0"/>
              </a:rPr>
              <a:t>SwingNode</a:t>
            </a:r>
            <a:r>
              <a:rPr lang="en-US" dirty="0"/>
              <a:t> method </a:t>
            </a:r>
            <a:r>
              <a:rPr lang="en-US" b="1" dirty="0" err="1">
                <a:latin typeface="Consolas" panose="020B0609020204030204" pitchFamily="49" charset="0"/>
              </a:rPr>
              <a:t>setContent</a:t>
            </a:r>
            <a:r>
              <a:rPr lang="en-US" dirty="0"/>
              <a:t> is a </a:t>
            </a:r>
            <a:r>
              <a:rPr lang="en-US" dirty="0" err="1">
                <a:latin typeface="Consolas" panose="020B0609020204030204" pitchFamily="49" charset="0"/>
              </a:rPr>
              <a:t>JComponent</a:t>
            </a:r>
            <a:r>
              <a:rPr lang="en-US" dirty="0"/>
              <a:t>—the superclass of all Swing GUI controls</a:t>
            </a:r>
          </a:p>
          <a:p>
            <a:pPr>
              <a:lnSpc>
                <a:spcPct val="90000"/>
              </a:lnSpc>
            </a:pPr>
            <a:r>
              <a:rPr lang="en-US" dirty="0"/>
              <a:t>We pass a new </a:t>
            </a:r>
            <a:r>
              <a:rPr lang="en-US" b="1" dirty="0" err="1">
                <a:latin typeface="Consolas" panose="020B0609020204030204" pitchFamily="49" charset="0"/>
              </a:rPr>
              <a:t>JScrollPane</a:t>
            </a:r>
            <a:r>
              <a:rPr lang="en-US" dirty="0"/>
              <a:t> object—a subclass of </a:t>
            </a:r>
            <a:r>
              <a:rPr lang="en-US" dirty="0" err="1">
                <a:latin typeface="Consolas" panose="020B0609020204030204" pitchFamily="49" charset="0"/>
              </a:rPr>
              <a:t>JComponent</a:t>
            </a:r>
            <a:r>
              <a:rPr lang="en-US" dirty="0"/>
              <a:t>—that we initialize with the </a:t>
            </a:r>
            <a:r>
              <a:rPr lang="en-US" dirty="0" err="1">
                <a:latin typeface="Consolas" panose="020B0609020204030204" pitchFamily="49" charset="0"/>
              </a:rPr>
              <a:t>Jtable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Provides scrollbars for Swing GUI components that have more content to display than can fit in their area on the screen. For a </a:t>
            </a:r>
            <a:r>
              <a:rPr lang="en-US" dirty="0" err="1">
                <a:latin typeface="Consolas" panose="020B0609020204030204" pitchFamily="49" charset="0"/>
              </a:rPr>
              <a:t>JTable</a:t>
            </a:r>
            <a:r>
              <a:rPr lang="en-US" dirty="0"/>
              <a:t>, depending on its number of rows and columns, the </a:t>
            </a:r>
            <a:r>
              <a:rPr lang="en-US" dirty="0" err="1">
                <a:latin typeface="Consolas" panose="020B0609020204030204" pitchFamily="49" charset="0"/>
              </a:rPr>
              <a:t>JScrollPane</a:t>
            </a:r>
            <a:r>
              <a:rPr lang="en-US" dirty="0"/>
              <a:t> automatically provides vertical and horizontal scrollbars as necessary. </a:t>
            </a:r>
          </a:p>
          <a:p>
            <a:pPr>
              <a:lnSpc>
                <a:spcPct val="90000"/>
              </a:lnSpc>
            </a:pPr>
            <a:r>
              <a:rPr lang="en-US" dirty="0"/>
              <a:t>We attach the </a:t>
            </a:r>
            <a:r>
              <a:rPr lang="en-US" dirty="0" err="1">
                <a:latin typeface="Consolas" panose="020B0609020204030204" pitchFamily="49" charset="0"/>
              </a:rPr>
              <a:t>SwingNode</a:t>
            </a:r>
            <a:r>
              <a:rPr lang="en-US" dirty="0"/>
              <a:t> to the </a:t>
            </a:r>
            <a:r>
              <a:rPr lang="en-US" dirty="0" err="1">
                <a:latin typeface="Consolas" panose="020B0609020204030204" pitchFamily="49" charset="0"/>
              </a:rPr>
              <a:t>BoderPane</a:t>
            </a:r>
            <a:r>
              <a:rPr lang="en-US" dirty="0" err="1"/>
              <a:t>’s</a:t>
            </a:r>
            <a:r>
              <a:rPr lang="en-US" dirty="0"/>
              <a:t> center area.</a:t>
            </a:r>
          </a:p>
          <a:p>
            <a:pPr eaLnBrk="1" hangingPunct="1">
              <a:lnSpc>
                <a:spcPct val="90000"/>
              </a:lnSpc>
            </a:pPr>
            <a:endParaRPr lang="en-US" altLang="en-US" sz="32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C8A6E-791E-4A7D-BA15-6699B33D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55783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9">
            <a:extLst>
              <a:ext uri="{FF2B5EF4-FFF2-40B4-BE49-F238E27FC236}">
                <a16:creationId xmlns:a16="http://schemas.microsoft.com/office/drawing/2014/main" id="{C3FDAB0D-8268-4620-A989-E987D2A6B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12192000" cy="3303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56F6A-F79C-4C9C-8837-5CB3C973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38268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7498-60F5-436E-B73F-BC9E16BC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24.7.3 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DisplayQueryResultsController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32099" name="Text Placeholder 2">
            <a:extLst>
              <a:ext uri="{FF2B5EF4-FFF2-40B4-BE49-F238E27FC236}">
                <a16:creationId xmlns:a16="http://schemas.microsoft.com/office/drawing/2014/main" id="{D3FA9FFA-E349-415D-8632-7C24292FF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dirty="0" err="1">
                <a:solidFill>
                  <a:srgbClr val="000000"/>
                </a:solidFill>
              </a:rPr>
              <a:t>s</a:t>
            </a:r>
            <a:r>
              <a:rPr lang="en-US" altLang="en-US" dirty="0">
                <a:solidFill>
                  <a:srgbClr val="000000"/>
                </a:solidFill>
              </a:rPr>
              <a:t> can now show subsets of the data from the underlying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TableModel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This is known as filtering the data.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dirty="0">
                <a:solidFill>
                  <a:srgbClr val="000000"/>
                </a:solidFill>
              </a:rPr>
              <a:t> method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setRowFilter</a:t>
            </a:r>
            <a:r>
              <a:rPr lang="en-US" altLang="en-US" dirty="0">
                <a:solidFill>
                  <a:srgbClr val="000000"/>
                </a:solidFill>
              </a:rPr>
              <a:t> specifies a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RowFilter</a:t>
            </a:r>
            <a:r>
              <a:rPr lang="en-US" altLang="en-US" dirty="0">
                <a:solidFill>
                  <a:srgbClr val="000000"/>
                </a:solidFill>
              </a:rPr>
              <a:t> (from package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javax.swing</a:t>
            </a:r>
            <a:r>
              <a:rPr lang="en-US" altLang="en-US" dirty="0">
                <a:solidFill>
                  <a:srgbClr val="000000"/>
                </a:solidFill>
              </a:rPr>
              <a:t>) for a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RowFilter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dirty="0">
                <a:solidFill>
                  <a:srgbClr val="000000"/>
                </a:solidFill>
              </a:rPr>
              <a:t> method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regexFilter</a:t>
            </a:r>
            <a:r>
              <a:rPr lang="en-US" altLang="en-US" dirty="0">
                <a:solidFill>
                  <a:srgbClr val="000000"/>
                </a:solidFill>
              </a:rPr>
              <a:t> receives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</a:rPr>
              <a:t> containing a regular expression pattern as its argument and an optional set of indices that specify which columns to filter.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If no indices are specified, then all the columns are searched.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FAE8A-287C-44B8-BEA7-18AFB764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81324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0463-AECE-45FB-B1B3-792FF8FE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24.8  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RowSet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Interface</a:t>
            </a:r>
          </a:p>
        </p:txBody>
      </p:sp>
      <p:sp>
        <p:nvSpPr>
          <p:cNvPr id="133123" name="Text Placeholder 2">
            <a:extLst>
              <a:ext uri="{FF2B5EF4-FFF2-40B4-BE49-F238E27FC236}">
                <a16:creationId xmlns:a16="http://schemas.microsoft.com/office/drawing/2014/main" id="{F2A298E6-F58C-4F4E-9A17-5DD18F971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interface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300" dirty="0">
                <a:solidFill>
                  <a:srgbClr val="000000"/>
                </a:solidFill>
              </a:rPr>
              <a:t> provides several </a:t>
            </a:r>
            <a:r>
              <a:rPr lang="en-US" altLang="en-US" sz="2300" i="1" dirty="0">
                <a:solidFill>
                  <a:srgbClr val="000000"/>
                </a:solidFill>
              </a:rPr>
              <a:t>set </a:t>
            </a:r>
            <a:r>
              <a:rPr lang="en-US" altLang="en-US" sz="2300" dirty="0">
                <a:solidFill>
                  <a:srgbClr val="000000"/>
                </a:solidFill>
              </a:rPr>
              <a:t>methods that allow you to specify the properties needed to establish a </a:t>
            </a:r>
            <a:r>
              <a:rPr lang="en-US" altLang="en-US" sz="2300" dirty="0" err="1">
                <a:solidFill>
                  <a:srgbClr val="000000"/>
                </a:solidFill>
              </a:rPr>
              <a:t>connectionand</a:t>
            </a:r>
            <a:r>
              <a:rPr lang="en-US" altLang="en-US" sz="2300" dirty="0">
                <a:solidFill>
                  <a:srgbClr val="000000"/>
                </a:solidFill>
              </a:rPr>
              <a:t> create a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000" dirty="0">
                <a:solidFill>
                  <a:srgbClr val="000000"/>
                </a:solidFill>
              </a:rPr>
              <a:t> also provides several </a:t>
            </a:r>
            <a:r>
              <a:rPr lang="en-US" altLang="en-US" sz="2000" i="1" dirty="0">
                <a:solidFill>
                  <a:srgbClr val="000000"/>
                </a:solidFill>
              </a:rPr>
              <a:t>get </a:t>
            </a:r>
            <a:r>
              <a:rPr lang="en-US" altLang="en-US" sz="2000" dirty="0">
                <a:solidFill>
                  <a:srgbClr val="000000"/>
                </a:solidFill>
              </a:rPr>
              <a:t>methods that return these properties.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Two types of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300" dirty="0">
                <a:solidFill>
                  <a:srgbClr val="000000"/>
                </a:solidFill>
              </a:rPr>
              <a:t> objects—connected and disconnected.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 </a:t>
            </a:r>
            <a:r>
              <a:rPr lang="en-US" altLang="en-US" sz="2000" dirty="0">
                <a:solidFill>
                  <a:srgbClr val="0000FF"/>
                </a:solidFill>
              </a:rPr>
              <a:t>connected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000" dirty="0">
                <a:solidFill>
                  <a:srgbClr val="000000"/>
                </a:solidFill>
              </a:rPr>
              <a:t> object connects to the database once and remains connected while the object is in use.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 </a:t>
            </a:r>
            <a:r>
              <a:rPr lang="en-US" altLang="en-US" sz="2000" dirty="0">
                <a:solidFill>
                  <a:srgbClr val="0000FF"/>
                </a:solidFill>
              </a:rPr>
              <a:t>disconnected 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000" dirty="0">
                <a:solidFill>
                  <a:srgbClr val="000000"/>
                </a:solidFill>
              </a:rPr>
              <a:t> object connects to the database, executes a query to retrieve the data from the database and then closes the connection.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A program may change the data in a disconnected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300" dirty="0">
                <a:solidFill>
                  <a:srgbClr val="000000"/>
                </a:solidFill>
              </a:rPr>
              <a:t> while it is disconnected.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Modified data can be updated in the database after a disconnected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000" dirty="0">
                <a:solidFill>
                  <a:srgbClr val="000000"/>
                </a:solidFill>
              </a:rPr>
              <a:t> reestablishes the connection with the database.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91E98-E681-4993-B097-6D5F3D90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82370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DAEB-B8D1-4651-988B-657A80B9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24.8  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RowSet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Interface (cont.)</a:t>
            </a:r>
          </a:p>
        </p:txBody>
      </p:sp>
      <p:sp>
        <p:nvSpPr>
          <p:cNvPr id="134147" name="Text Placeholder 2">
            <a:extLst>
              <a:ext uri="{FF2B5EF4-FFF2-40B4-BE49-F238E27FC236}">
                <a16:creationId xmlns:a16="http://schemas.microsoft.com/office/drawing/2014/main" id="{1D0F74C1-942F-4039-B78E-D08BCD673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Package </a:t>
            </a: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javax.sql.rowset</a:t>
            </a:r>
            <a:r>
              <a:rPr lang="en-US" altLang="en-US" sz="2500" dirty="0">
                <a:solidFill>
                  <a:srgbClr val="000000"/>
                </a:solidFill>
              </a:rPr>
              <a:t> contains two </a:t>
            </a:r>
            <a:r>
              <a:rPr lang="en-US" altLang="en-US" sz="2500" dirty="0" err="1">
                <a:solidFill>
                  <a:srgbClr val="000000"/>
                </a:solidFill>
              </a:rPr>
              <a:t>subinterfaces</a:t>
            </a:r>
            <a:r>
              <a:rPr lang="en-US" altLang="en-US" sz="2500" dirty="0">
                <a:solidFill>
                  <a:srgbClr val="000000"/>
                </a:solidFill>
              </a:rPr>
              <a:t> of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500" dirty="0">
                <a:solidFill>
                  <a:srgbClr val="000000"/>
                </a:solidFill>
              </a:rPr>
              <a:t>—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CachedRowSet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500" dirty="0">
                <a:solidFill>
                  <a:srgbClr val="000000"/>
                </a:solidFill>
              </a:rPr>
              <a:t>, a connected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500" dirty="0">
                <a:solidFill>
                  <a:srgbClr val="000000"/>
                </a:solidFill>
              </a:rPr>
              <a:t>, acts as a wrapper around a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500" dirty="0">
                <a:solidFill>
                  <a:srgbClr val="000000"/>
                </a:solidFill>
              </a:rPr>
              <a:t> object and allows you to scroll through and update the rows in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A </a:t>
            </a:r>
            <a:r>
              <a:rPr lang="en-US" alt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100" dirty="0">
                <a:solidFill>
                  <a:srgbClr val="000000"/>
                </a:solidFill>
              </a:rPr>
              <a:t> object is scrollable and updatable by default.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CachedRowSet</a:t>
            </a:r>
            <a:r>
              <a:rPr lang="en-US" altLang="en-US" sz="2500" dirty="0">
                <a:solidFill>
                  <a:srgbClr val="000000"/>
                </a:solidFill>
              </a:rPr>
              <a:t>, a disconnected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500" dirty="0">
                <a:solidFill>
                  <a:srgbClr val="000000"/>
                </a:solidFill>
              </a:rPr>
              <a:t>, caches the data of a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500" dirty="0">
                <a:solidFill>
                  <a:srgbClr val="000000"/>
                </a:solidFill>
              </a:rPr>
              <a:t> in memory and disconnects from the database.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A </a:t>
            </a:r>
            <a:r>
              <a:rPr lang="en-US" alt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CachedRowSet</a:t>
            </a:r>
            <a:r>
              <a:rPr lang="en-US" altLang="en-US" sz="2100" dirty="0">
                <a:solidFill>
                  <a:srgbClr val="000000"/>
                </a:solidFill>
              </a:rPr>
              <a:t> object is scrollable and updatable by default.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Also serializable, so it can be passed between Java applications through a network, such as the Internet.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BA8BA-61AB-40D2-907C-3C6C3D7F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0841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0">
            <a:extLst>
              <a:ext uri="{FF2B5EF4-FFF2-40B4-BE49-F238E27FC236}">
                <a16:creationId xmlns:a16="http://schemas.microsoft.com/office/drawing/2014/main" id="{34262945-6FF0-4767-A646-3A79D2666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938"/>
            <a:ext cx="12192000" cy="27765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07BB5-E4C7-4A3C-AB64-65009C1F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47074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1">
            <a:extLst>
              <a:ext uri="{FF2B5EF4-FFF2-40B4-BE49-F238E27FC236}">
                <a16:creationId xmlns:a16="http://schemas.microsoft.com/office/drawing/2014/main" id="{8AC2E3FA-2DD9-4B64-ABDD-593F36E2E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A4526-733E-4BFE-BD86-3D185411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2880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2">
            <a:extLst>
              <a:ext uri="{FF2B5EF4-FFF2-40B4-BE49-F238E27FC236}">
                <a16:creationId xmlns:a16="http://schemas.microsoft.com/office/drawing/2014/main" id="{B48D7182-7C8C-46DE-8ABD-FB3A42ECC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CE4E9-8D9F-4DB4-9990-F72873BF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09288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3">
            <a:extLst>
              <a:ext uri="{FF2B5EF4-FFF2-40B4-BE49-F238E27FC236}">
                <a16:creationId xmlns:a16="http://schemas.microsoft.com/office/drawing/2014/main" id="{37F7E149-A763-4F93-9569-01A1E3A3E3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A6626-521E-44C4-AABE-59C5631E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26955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4">
            <a:extLst>
              <a:ext uri="{FF2B5EF4-FFF2-40B4-BE49-F238E27FC236}">
                <a16:creationId xmlns:a16="http://schemas.microsoft.com/office/drawing/2014/main" id="{2A61B02B-73C8-46D2-80FB-ABAAF55A3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7C7AB-49CC-441C-80FB-15F9547A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92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9">
            <a:extLst>
              <a:ext uri="{FF2B5EF4-FFF2-40B4-BE49-F238E27FC236}">
                <a16:creationId xmlns:a16="http://schemas.microsoft.com/office/drawing/2014/main" id="{F52C1C06-16BE-4927-9787-495CCF3EB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2192000" cy="4038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77C91-6E1B-42D1-B7DB-EF4E029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48237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15FF-ED52-4FB1-A733-DCB7CC7D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24.8  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RowSet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Interface (cont.)</a:t>
            </a:r>
          </a:p>
        </p:txBody>
      </p:sp>
      <p:sp>
        <p:nvSpPr>
          <p:cNvPr id="140291" name="Text Placeholder 2">
            <a:extLst>
              <a:ext uri="{FF2B5EF4-FFF2-40B4-BE49-F238E27FC236}">
                <a16:creationId xmlns:a16="http://schemas.microsoft.com/office/drawing/2014/main" id="{20FEE7CB-ADFA-41A1-8FBC-4373C8AE9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Class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RowSetProvider</a:t>
            </a:r>
            <a:r>
              <a:rPr lang="en-US" altLang="en-US" sz="2300" dirty="0">
                <a:solidFill>
                  <a:srgbClr val="000000"/>
                </a:solidFill>
              </a:rPr>
              <a:t> (package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javax.sql.rowset</a:t>
            </a:r>
            <a:r>
              <a:rPr lang="en-US" altLang="en-US" sz="2300" dirty="0">
                <a:solidFill>
                  <a:srgbClr val="000000"/>
                </a:solidFill>
              </a:rPr>
              <a:t>) provides static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newFactory</a:t>
            </a:r>
            <a:r>
              <a:rPr lang="en-US" altLang="en-US" sz="2300" dirty="0">
                <a:solidFill>
                  <a:srgbClr val="0000FF"/>
                </a:solidFill>
              </a:rPr>
              <a:t> </a:t>
            </a:r>
            <a:r>
              <a:rPr lang="en-US" altLang="en-US" sz="2300" dirty="0">
                <a:solidFill>
                  <a:srgbClr val="000000"/>
                </a:solidFill>
              </a:rPr>
              <a:t>which returns a an object that implements interface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RowSetFactory</a:t>
            </a:r>
            <a:r>
              <a:rPr lang="en-US" altLang="en-US" sz="2300" dirty="0">
                <a:solidFill>
                  <a:srgbClr val="000000"/>
                </a:solidFill>
              </a:rPr>
              <a:t> (package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javax.sql.rowset</a:t>
            </a:r>
            <a:r>
              <a:rPr lang="en-US" altLang="en-US" sz="2300" dirty="0">
                <a:solidFill>
                  <a:srgbClr val="000000"/>
                </a:solidFill>
              </a:rPr>
              <a:t>) that can be used to create various types of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300" dirty="0" err="1">
                <a:solidFill>
                  <a:srgbClr val="000000"/>
                </a:solidFill>
              </a:rPr>
              <a:t>s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try</a:t>
            </a:r>
            <a:r>
              <a:rPr lang="en-US" altLang="en-US" sz="2300" dirty="0">
                <a:solidFill>
                  <a:srgbClr val="000000"/>
                </a:solidFill>
              </a:rPr>
              <a:t>-with-resources statement use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RowSetFactory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createJdbcRowSet</a:t>
            </a:r>
            <a:r>
              <a:rPr lang="en-US" altLang="en-US" sz="2300" dirty="0">
                <a:solidFill>
                  <a:srgbClr val="0000FF"/>
                </a:solidFill>
              </a:rPr>
              <a:t> </a:t>
            </a:r>
            <a:r>
              <a:rPr lang="en-US" altLang="en-US" sz="2300" dirty="0">
                <a:solidFill>
                  <a:srgbClr val="000000"/>
                </a:solidFill>
              </a:rPr>
              <a:t>to obtain a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300" dirty="0">
                <a:solidFill>
                  <a:srgbClr val="000000"/>
                </a:solidFill>
              </a:rPr>
              <a:t> object.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setUrl</a:t>
            </a:r>
            <a:r>
              <a:rPr lang="en-US" altLang="en-US" sz="2300" dirty="0">
                <a:solidFill>
                  <a:srgbClr val="000000"/>
                </a:solidFill>
              </a:rPr>
              <a:t> specifies the database URL.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setUsername</a:t>
            </a:r>
            <a:r>
              <a:rPr lang="en-US" altLang="en-US" sz="2300" dirty="0">
                <a:solidFill>
                  <a:srgbClr val="000000"/>
                </a:solidFill>
              </a:rPr>
              <a:t> specifies the username.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setPassword</a:t>
            </a:r>
            <a:r>
              <a:rPr lang="en-US" altLang="en-US" sz="2300" dirty="0">
                <a:solidFill>
                  <a:srgbClr val="000000"/>
                </a:solidFill>
              </a:rPr>
              <a:t> specifies the password.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Jdbc-RowSet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setCommand</a:t>
            </a:r>
            <a:r>
              <a:rPr lang="en-US" altLang="en-US" sz="2300" dirty="0">
                <a:solidFill>
                  <a:srgbClr val="000000"/>
                </a:solidFill>
              </a:rPr>
              <a:t> specifies the SQL query that will be used to populate the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02775-8C2A-44F5-BCC9-AD9E6A02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1960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E51-481D-4FDB-9BB5-25F61488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24.8  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RowSet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Interface (cont.)</a:t>
            </a:r>
          </a:p>
        </p:txBody>
      </p:sp>
      <p:sp>
        <p:nvSpPr>
          <p:cNvPr id="141315" name="Text Placeholder 2">
            <a:extLst>
              <a:ext uri="{FF2B5EF4-FFF2-40B4-BE49-F238E27FC236}">
                <a16:creationId xmlns:a16="http://schemas.microsoft.com/office/drawing/2014/main" id="{6856F1C7-45B6-4080-9601-87432328F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execute</a:t>
            </a:r>
            <a:r>
              <a:rPr lang="en-US" altLang="en-US" sz="2500" dirty="0">
                <a:solidFill>
                  <a:srgbClr val="000000"/>
                </a:solidFill>
              </a:rPr>
              <a:t> executes the SQL query.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Method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execute</a:t>
            </a:r>
            <a:r>
              <a:rPr lang="en-US" altLang="en-US" sz="2500" dirty="0">
                <a:solidFill>
                  <a:srgbClr val="000000"/>
                </a:solidFill>
              </a:rPr>
              <a:t> performs four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Establishes a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100" dirty="0">
                <a:solidFill>
                  <a:srgbClr val="000000"/>
                </a:solidFill>
              </a:rPr>
              <a:t> to the database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Prepares the query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Executes the query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Stores the </a:t>
            </a:r>
            <a:r>
              <a:rPr lang="en-US" alt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100" dirty="0">
                <a:solidFill>
                  <a:srgbClr val="000000"/>
                </a:solidFill>
              </a:rPr>
              <a:t> returned by query.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500" dirty="0">
                <a:solidFill>
                  <a:srgbClr val="000000"/>
                </a:solidFill>
              </a:rPr>
              <a:t> are encapsulated in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500" dirty="0">
                <a:solidFill>
                  <a:srgbClr val="000000"/>
                </a:solidFill>
              </a:rPr>
              <a:t>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JdbcRowSet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close</a:t>
            </a:r>
            <a:r>
              <a:rPr lang="en-US" altLang="en-US" sz="2500" dirty="0">
                <a:solidFill>
                  <a:srgbClr val="000000"/>
                </a:solidFill>
              </a:rPr>
              <a:t> closes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RowSet</a:t>
            </a:r>
            <a:r>
              <a:rPr lang="en-US" altLang="en-US" sz="2500" dirty="0" err="1">
                <a:solidFill>
                  <a:srgbClr val="000000"/>
                </a:solidFill>
              </a:rPr>
              <a:t>’s</a:t>
            </a:r>
            <a:r>
              <a:rPr lang="en-US" altLang="en-US" sz="2500" dirty="0">
                <a:solidFill>
                  <a:srgbClr val="000000"/>
                </a:solidFill>
              </a:rPr>
              <a:t> encapsulated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03838-90EB-4726-8431-6F4DB798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14904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1898-9EBF-465F-9F4D-3ED24D21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42339" name="Text Placeholder 2">
            <a:extLst>
              <a:ext uri="{FF2B5EF4-FFF2-40B4-BE49-F238E27FC236}">
                <a16:creationId xmlns:a16="http://schemas.microsoft.com/office/drawing/2014/main" id="{6862E01C-1802-4040-BB14-074F387E0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Interface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dirty="0">
                <a:solidFill>
                  <a:srgbClr val="000000"/>
                </a:solidFill>
              </a:rPr>
              <a:t> enables you to create compiled SQL statements that execute more efficiently than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dirty="0">
                <a:solidFill>
                  <a:srgbClr val="000000"/>
                </a:solidFill>
              </a:rPr>
              <a:t> objects.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Can also specify parameters, making them more flexible than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dirty="0">
                <a:solidFill>
                  <a:srgbClr val="000000"/>
                </a:solidFill>
              </a:rPr>
              <a:t>s.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Programs can execute the same query repeatedly with different parameter values.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51D5-EE1E-4D54-91A4-9B4F2F58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91028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0333-661E-4554-9383-64EAB225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3363" name="Text Placeholder 2">
            <a:extLst>
              <a:ext uri="{FF2B5EF4-FFF2-40B4-BE49-F238E27FC236}">
                <a16:creationId xmlns:a16="http://schemas.microsoft.com/office/drawing/2014/main" id="{C10FE33E-6344-4C37-93B4-5CD266C8F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To locate all book titles for an author with a specific last name and first name: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authorBooks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connection.prepareStatement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"SELECT 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, FirstName, Title 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"FROM Authors INNER JOIN 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AuthorISBN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 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"ON 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Authors.AuthorID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AuthorISBN.AuthorID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 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"INNER JOIN Titles 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"ON 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AuthorISBN.ISBN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Titles.ISBN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 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"WHERE </a:t>
            </a:r>
            <a:r>
              <a:rPr lang="en-US" altLang="en-US" sz="1800" dirty="0" err="1">
                <a:solidFill>
                  <a:srgbClr val="128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 = ? AND FirstName = ?"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two question marks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en-US" dirty="0">
                <a:solidFill>
                  <a:srgbClr val="000000"/>
                </a:solidFill>
              </a:rPr>
              <a:t>) are placeholders for values that will be passed as part of the query to the database.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1EA98-F171-4311-822F-94748F74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37022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D474-5C39-4EEA-8D00-8C662AE4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4387" name="Text Placeholder 2">
            <a:extLst>
              <a:ext uri="{FF2B5EF4-FFF2-40B4-BE49-F238E27FC236}">
                <a16:creationId xmlns:a16="http://schemas.microsoft.com/office/drawing/2014/main" id="{54928021-51F9-46CE-A6D5-2964710B2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Before executing a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sz="2500" dirty="0">
                <a:solidFill>
                  <a:srgbClr val="000000"/>
                </a:solidFill>
              </a:rPr>
              <a:t>, the program must specify the parameter values by using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sz="2500" dirty="0">
                <a:solidFill>
                  <a:srgbClr val="000000"/>
                </a:solidFill>
              </a:rPr>
              <a:t> interface’s </a:t>
            </a:r>
            <a:r>
              <a:rPr lang="en-US" altLang="en-US" sz="2500" i="1" dirty="0">
                <a:solidFill>
                  <a:srgbClr val="000000"/>
                </a:solidFill>
              </a:rPr>
              <a:t>set </a:t>
            </a:r>
            <a:r>
              <a:rPr lang="en-US" altLang="en-US" sz="2500" dirty="0">
                <a:solidFill>
                  <a:srgbClr val="000000"/>
                </a:solidFill>
              </a:rPr>
              <a:t>methods</a:t>
            </a:r>
            <a:r>
              <a:rPr lang="en-US" altLang="en-US" sz="2500" i="1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For the preceding query, both parameters are strings that can be set with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setString</a:t>
            </a:r>
            <a:r>
              <a:rPr lang="en-US" altLang="en-US" sz="2500" dirty="0">
                <a:solidFill>
                  <a:srgbClr val="000000"/>
                </a:solidFill>
              </a:rPr>
              <a:t> as follows: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authorBooks.setString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"Deitel"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  <a:b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authorBooks.setString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"Paul" 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Parameter numbers are counted from 1, starting with the first question mark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en-US" altLang="en-US" sz="2500" dirty="0">
                <a:solidFill>
                  <a:srgbClr val="000000"/>
                </a:solidFill>
              </a:rPr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Interface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sz="2500" dirty="0">
                <a:solidFill>
                  <a:srgbClr val="000000"/>
                </a:solidFill>
              </a:rPr>
              <a:t> provides </a:t>
            </a:r>
            <a:r>
              <a:rPr lang="en-US" altLang="en-US" sz="2500" i="1" dirty="0">
                <a:solidFill>
                  <a:srgbClr val="000000"/>
                </a:solidFill>
              </a:rPr>
              <a:t>set </a:t>
            </a:r>
            <a:r>
              <a:rPr lang="en-US" altLang="en-US" sz="2500" dirty="0">
                <a:solidFill>
                  <a:srgbClr val="000000"/>
                </a:solidFill>
              </a:rPr>
              <a:t>methods for each supported SQL type.</a:t>
            </a:r>
          </a:p>
          <a:p>
            <a:pPr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45107-E17A-4E06-95D3-E14F182F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47806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5">
            <a:extLst>
              <a:ext uri="{FF2B5EF4-FFF2-40B4-BE49-F238E27FC236}">
                <a16:creationId xmlns:a16="http://schemas.microsoft.com/office/drawing/2014/main" id="{053893A1-A403-4193-90C5-6816253F5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713"/>
            <a:ext cx="12192000" cy="33289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4D-8F09-443E-B531-9D6D7C6D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183269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6">
            <a:extLst>
              <a:ext uri="{FF2B5EF4-FFF2-40B4-BE49-F238E27FC236}">
                <a16:creationId xmlns:a16="http://schemas.microsoft.com/office/drawing/2014/main" id="{9FE3B1EC-8817-46A1-B1E6-321FE8D60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925"/>
            <a:ext cx="12192000" cy="37385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9A542-34A3-4960-A04C-5F5C6C7A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41251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7">
            <a:extLst>
              <a:ext uri="{FF2B5EF4-FFF2-40B4-BE49-F238E27FC236}">
                <a16:creationId xmlns:a16="http://schemas.microsoft.com/office/drawing/2014/main" id="{190A3C07-5B8B-4D76-98FF-846370D1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"/>
            <a:ext cx="12192000" cy="6672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0EEB1-E8F0-4671-967B-F0C340BE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40300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7F45-B089-4CD5-8396-D0B1A84D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8483" name="Text Placeholder 2">
            <a:extLst>
              <a:ext uri="{FF2B5EF4-FFF2-40B4-BE49-F238E27FC236}">
                <a16:creationId xmlns:a16="http://schemas.microsoft.com/office/drawing/2014/main" id="{1C34A51B-9F00-44E5-8E05-A8C8B978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Our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addressbook</a:t>
            </a:r>
            <a:r>
              <a:rPr lang="en-US" altLang="en-US" dirty="0">
                <a:solidFill>
                  <a:srgbClr val="000000"/>
                </a:solidFill>
              </a:rPr>
              <a:t> Java DB database contains 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Addresses</a:t>
            </a:r>
            <a:r>
              <a:rPr lang="en-US" altLang="en-US" dirty="0">
                <a:solidFill>
                  <a:srgbClr val="000000"/>
                </a:solidFill>
              </a:rPr>
              <a:t> table with the columns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AddressID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Email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column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AddressID</a:t>
            </a:r>
            <a:r>
              <a:rPr lang="en-US" altLang="en-US" dirty="0">
                <a:solidFill>
                  <a:srgbClr val="000000"/>
                </a:solidFill>
              </a:rPr>
              <a:t> is an identity column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Addresses</a:t>
            </a:r>
            <a:r>
              <a:rPr lang="en-US" altLang="en-US" dirty="0">
                <a:solidFill>
                  <a:srgbClr val="000000"/>
                </a:solidFill>
              </a:rPr>
              <a:t>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AA77A-AF47-4CB9-A442-D9DAB4D3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13378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8">
            <a:extLst>
              <a:ext uri="{FF2B5EF4-FFF2-40B4-BE49-F238E27FC236}">
                <a16:creationId xmlns:a16="http://schemas.microsoft.com/office/drawing/2014/main" id="{F8844E86-6866-434B-9E22-709BEFEF6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BA98C-DFF5-4AC6-874F-32DB8730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330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2C6C-B84E-429D-8C4A-B6200254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52400"/>
            <a:ext cx="1087942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books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Database</a:t>
            </a:r>
          </a:p>
        </p:txBody>
      </p:sp>
      <p:sp>
        <p:nvSpPr>
          <p:cNvPr id="21507" name="Text Placeholder 2">
            <a:extLst>
              <a:ext uri="{FF2B5EF4-FFF2-40B4-BE49-F238E27FC236}">
                <a16:creationId xmlns:a16="http://schemas.microsoft.com/office/drawing/2014/main" id="{DD110678-93F2-4F80-9D25-467CA0575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143" y="1349840"/>
            <a:ext cx="1087942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We introduce relational databases in the context of this chapter’s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books</a:t>
            </a:r>
            <a:r>
              <a:rPr lang="en-US" altLang="en-US" sz="2400" dirty="0">
                <a:solidFill>
                  <a:srgbClr val="000000"/>
                </a:solidFill>
              </a:rPr>
              <a:t> database, which you’ll use in several examples.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database consists of three tables: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Authors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AuthorISBN</a:t>
            </a:r>
            <a:r>
              <a:rPr lang="en-US" altLang="en-US" sz="2400" dirty="0">
                <a:solidFill>
                  <a:srgbClr val="000000"/>
                </a:solidFill>
              </a:rPr>
              <a:t> and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Titles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AuthorISBN</a:t>
            </a:r>
            <a:r>
              <a:rPr lang="en-US" altLang="en-US" sz="2400" dirty="0">
                <a:solidFill>
                  <a:srgbClr val="000000"/>
                </a:solidFill>
              </a:rPr>
              <a:t> table consists of two columns that maintain ISBNs for each book and their corresponding authors’ ID numbers.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The </a:t>
            </a:r>
            <a:r>
              <a:rPr lang="en-US" altLang="en-US" sz="2400" dirty="0" err="1">
                <a:latin typeface="Consolas" panose="020B0609020204030204" pitchFamily="49" charset="0"/>
              </a:rPr>
              <a:t>AuthorID</a:t>
            </a:r>
            <a:r>
              <a:rPr lang="en-US" altLang="en-US" sz="2400" dirty="0"/>
              <a:t> column is a</a:t>
            </a:r>
            <a:r>
              <a:rPr lang="en-US" altLang="en-US" sz="2400" dirty="0">
                <a:solidFill>
                  <a:srgbClr val="0000FF"/>
                </a:solidFill>
              </a:rPr>
              <a:t> foreign key</a:t>
            </a:r>
            <a:r>
              <a:rPr lang="en-US" altLang="en-US" sz="2400" dirty="0">
                <a:solidFill>
                  <a:srgbClr val="000000"/>
                </a:solidFill>
              </a:rPr>
              <a:t>—a column in this table that matches the primary-key column in another table.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Every foreign-key value must appear as another table’s primary-key value so the DBMS can ensure that the foreign key value is valid—this is known as the </a:t>
            </a:r>
            <a:r>
              <a:rPr lang="en-US" altLang="en-US" sz="2400" dirty="0">
                <a:solidFill>
                  <a:srgbClr val="0000FF"/>
                </a:solidFill>
              </a:rPr>
              <a:t>Rule of Referential Integrity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There is a one-to-many relationship between a primary key and a corresponding foreign key.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E58B1-83C9-4943-89E1-8DC84738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05707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9">
            <a:extLst>
              <a:ext uri="{FF2B5EF4-FFF2-40B4-BE49-F238E27FC236}">
                <a16:creationId xmlns:a16="http://schemas.microsoft.com/office/drawing/2014/main" id="{20605AE1-D483-4BA2-AEDD-B6113935F5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A30B-205F-45F0-A79D-54313AFC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65830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0">
            <a:extLst>
              <a:ext uri="{FF2B5EF4-FFF2-40B4-BE49-F238E27FC236}">
                <a16:creationId xmlns:a16="http://schemas.microsoft.com/office/drawing/2014/main" id="{05011A53-3C4F-41FE-AA91-8DAE84863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61776-70BC-4A04-9AA6-537016DC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0489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1">
            <a:extLst>
              <a:ext uri="{FF2B5EF4-FFF2-40B4-BE49-F238E27FC236}">
                <a16:creationId xmlns:a16="http://schemas.microsoft.com/office/drawing/2014/main" id="{577A9854-BF8E-47FD-A4BB-585A35C3D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5C8CA-C70B-49A7-BB3C-4778584C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96766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2">
            <a:extLst>
              <a:ext uri="{FF2B5EF4-FFF2-40B4-BE49-F238E27FC236}">
                <a16:creationId xmlns:a16="http://schemas.microsoft.com/office/drawing/2014/main" id="{A69A1D00-22AC-4F1B-B0E5-40D963C369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071B3-8AC1-4FCF-85E9-2199BD28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42112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3">
            <a:extLst>
              <a:ext uri="{FF2B5EF4-FFF2-40B4-BE49-F238E27FC236}">
                <a16:creationId xmlns:a16="http://schemas.microsoft.com/office/drawing/2014/main" id="{508011C8-8EBF-4684-8078-6B1B50F466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22DC-CB1F-4E6A-9735-7EB4CFA2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52211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4">
            <a:extLst>
              <a:ext uri="{FF2B5EF4-FFF2-40B4-BE49-F238E27FC236}">
                <a16:creationId xmlns:a16="http://schemas.microsoft.com/office/drawing/2014/main" id="{EBE773D5-63EA-4A5D-B7CB-DA41010EE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8B2DC-0FDE-4C53-B19F-D7C31B48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48508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5">
            <a:extLst>
              <a:ext uri="{FF2B5EF4-FFF2-40B4-BE49-F238E27FC236}">
                <a16:creationId xmlns:a16="http://schemas.microsoft.com/office/drawing/2014/main" id="{89EBBBB6-57CB-406E-8B2D-9BD612CE2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38C27-4488-4D4A-AD94-88651DCE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12833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6">
            <a:extLst>
              <a:ext uri="{FF2B5EF4-FFF2-40B4-BE49-F238E27FC236}">
                <a16:creationId xmlns:a16="http://schemas.microsoft.com/office/drawing/2014/main" id="{4ABD1D0A-CF30-4718-A962-CEEB87EEB0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FAE7-B94F-4D27-9B7C-D3AF973A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19131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7">
            <a:extLst>
              <a:ext uri="{FF2B5EF4-FFF2-40B4-BE49-F238E27FC236}">
                <a16:creationId xmlns:a16="http://schemas.microsoft.com/office/drawing/2014/main" id="{3D48C4C2-F61C-43A7-BC27-92483A07F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CA37A-8892-4717-B595-2DB1FA76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7950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8">
            <a:extLst>
              <a:ext uri="{FF2B5EF4-FFF2-40B4-BE49-F238E27FC236}">
                <a16:creationId xmlns:a16="http://schemas.microsoft.com/office/drawing/2014/main" id="{CB8CBE16-9A75-452E-A855-C25ABEDD2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26DD-75C9-4749-850B-B7F1DEE8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604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0">
            <a:extLst>
              <a:ext uri="{FF2B5EF4-FFF2-40B4-BE49-F238E27FC236}">
                <a16:creationId xmlns:a16="http://schemas.microsoft.com/office/drawing/2014/main" id="{83F56796-9F9A-40A7-AEDF-EF89018D3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" y="0"/>
            <a:ext cx="114522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BCADA-2732-4B30-94F9-E138C967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36283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9">
            <a:extLst>
              <a:ext uri="{FF2B5EF4-FFF2-40B4-BE49-F238E27FC236}">
                <a16:creationId xmlns:a16="http://schemas.microsoft.com/office/drawing/2014/main" id="{0EB2BFD1-AC0A-492E-B9E1-FA4660137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0DD0C-C7DD-4052-8791-F979FBA6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95688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471C-94E8-4951-BEF8-DCFBB96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9507" name="Text Placeholder 2">
            <a:extLst>
              <a:ext uri="{FF2B5EF4-FFF2-40B4-BE49-F238E27FC236}">
                <a16:creationId xmlns:a16="http://schemas.microsoft.com/office/drawing/2014/main" id="{734219AC-1E62-46F3-B1BD-70D372A82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Invoke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dirty="0">
                <a:solidFill>
                  <a:srgbClr val="000000"/>
                </a:solidFill>
              </a:rPr>
              <a:t> method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prepareStatement</a:t>
            </a:r>
            <a:r>
              <a:rPr lang="en-US" altLang="en-US" dirty="0">
                <a:solidFill>
                  <a:srgbClr val="000000"/>
                </a:solidFill>
              </a:rPr>
              <a:t> to create a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Calling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dirty="0">
                <a:solidFill>
                  <a:srgbClr val="000000"/>
                </a:solidFill>
              </a:rPr>
              <a:t> method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executeQuery</a:t>
            </a:r>
            <a:r>
              <a:rPr lang="en-US" altLang="en-US" dirty="0">
                <a:solidFill>
                  <a:srgbClr val="000000"/>
                </a:solidFill>
              </a:rPr>
              <a:t> returns a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dirty="0">
                <a:solidFill>
                  <a:srgbClr val="000000"/>
                </a:solidFill>
              </a:rPr>
              <a:t> containing the rows that match the query.</a:t>
            </a:r>
          </a:p>
          <a:p>
            <a:pPr eaLnBrk="1" hangingPunct="1"/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PreparedStatement</a:t>
            </a:r>
            <a:r>
              <a:rPr lang="en-US" altLang="en-US" dirty="0">
                <a:solidFill>
                  <a:srgbClr val="000000"/>
                </a:solidFill>
              </a:rPr>
              <a:t> method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executeUpdate</a:t>
            </a:r>
            <a:r>
              <a:rPr lang="en-US" altLang="en-US" dirty="0">
                <a:solidFill>
                  <a:srgbClr val="000000"/>
                </a:solidFill>
              </a:rPr>
              <a:t>  executes a SQL statement that modifies the database.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98FAA-DDE0-42DB-A55A-83B2E120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82029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471C-94E8-4951-BEF8-DCFBB96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9507" name="Text Placeholder 2">
            <a:extLst>
              <a:ext uri="{FF2B5EF4-FFF2-40B4-BE49-F238E27FC236}">
                <a16:creationId xmlns:a16="http://schemas.microsoft.com/office/drawing/2014/main" id="{734219AC-1E62-46F3-B1BD-70D372A82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24.33 shows the app’s GUI (defined in </a:t>
            </a:r>
            <a:r>
              <a:rPr lang="en-US" dirty="0" err="1"/>
              <a:t>AddressBook.fxml</a:t>
            </a:r>
            <a:r>
              <a:rPr lang="en-US" dirty="0"/>
              <a:t>) labeled with its </a:t>
            </a:r>
            <a:r>
              <a:rPr lang="en-US" dirty="0" err="1"/>
              <a:t>fx:ids</a:t>
            </a:r>
            <a:r>
              <a:rPr lang="en-US" dirty="0"/>
              <a:t>.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98FAA-DDE0-42DB-A55A-83B2E120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81329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0">
            <a:extLst>
              <a:ext uri="{FF2B5EF4-FFF2-40B4-BE49-F238E27FC236}">
                <a16:creationId xmlns:a16="http://schemas.microsoft.com/office/drawing/2014/main" id="{C2ACC5DB-FBED-40D4-B868-34A41F548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0"/>
            <a:ext cx="117459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2F2F-DBA4-4994-A740-DCFED940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59815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471C-94E8-4951-BEF8-DCFBB96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24.9  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PreparedStatement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49507" name="Text Placeholder 2">
            <a:extLst>
              <a:ext uri="{FF2B5EF4-FFF2-40B4-BE49-F238E27FC236}">
                <a16:creationId xmlns:a16="http://schemas.microsoft.com/office/drawing/2014/main" id="{734219AC-1E62-46F3-B1BD-70D372A82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AddressBookController</a:t>
            </a:r>
            <a:r>
              <a:rPr lang="en-US" dirty="0"/>
              <a:t> (Fig. 24.34) class uses a </a:t>
            </a:r>
            <a:r>
              <a:rPr lang="en-US" dirty="0" err="1"/>
              <a:t>PersonQueries</a:t>
            </a:r>
            <a:r>
              <a:rPr lang="en-US" dirty="0"/>
              <a:t> object to interact with the database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98FAA-DDE0-42DB-A55A-83B2E120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97004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1">
            <a:extLst>
              <a:ext uri="{FF2B5EF4-FFF2-40B4-BE49-F238E27FC236}">
                <a16:creationId xmlns:a16="http://schemas.microsoft.com/office/drawing/2014/main" id="{C52E443E-ECCD-4F21-8BE6-7BA815DEC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F0D21-14BD-4E5C-98D7-8BEDF2CB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75118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1">
            <a:extLst>
              <a:ext uri="{FF2B5EF4-FFF2-40B4-BE49-F238E27FC236}">
                <a16:creationId xmlns:a16="http://schemas.microsoft.com/office/drawing/2014/main" id="{C52E443E-ECCD-4F21-8BE6-7BA815DEC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F0D21-14BD-4E5C-98D7-8BEDF2CB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40792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2">
            <a:extLst>
              <a:ext uri="{FF2B5EF4-FFF2-40B4-BE49-F238E27FC236}">
                <a16:creationId xmlns:a16="http://schemas.microsoft.com/office/drawing/2014/main" id="{1CF58F3A-669F-4B2E-B6E1-8064F718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413C5-410C-4F5B-AE9F-56B8BD15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46837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3">
            <a:extLst>
              <a:ext uri="{FF2B5EF4-FFF2-40B4-BE49-F238E27FC236}">
                <a16:creationId xmlns:a16="http://schemas.microsoft.com/office/drawing/2014/main" id="{561B1C9F-1FAC-45B3-BC16-8A8D44BCE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E4C2F-0FCC-4911-A2F6-659D1CD0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9571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4">
            <a:extLst>
              <a:ext uri="{FF2B5EF4-FFF2-40B4-BE49-F238E27FC236}">
                <a16:creationId xmlns:a16="http://schemas.microsoft.com/office/drawing/2014/main" id="{BBCC677C-2733-42A9-A0B9-01C377323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A925-CF6B-4A7F-8E85-5FE93904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922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1">
            <a:extLst>
              <a:ext uri="{FF2B5EF4-FFF2-40B4-BE49-F238E27FC236}">
                <a16:creationId xmlns:a16="http://schemas.microsoft.com/office/drawing/2014/main" id="{A96B145B-56A2-4F93-936E-F5BF3D74D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106553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5B518-4E29-46E4-8368-2AC923D7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94732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5">
            <a:extLst>
              <a:ext uri="{FF2B5EF4-FFF2-40B4-BE49-F238E27FC236}">
                <a16:creationId xmlns:a16="http://schemas.microsoft.com/office/drawing/2014/main" id="{B4BFD564-E36F-49F8-AE67-81CC351A8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C4706-6C19-4421-A8E9-A51580E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81280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6">
            <a:extLst>
              <a:ext uri="{FF2B5EF4-FFF2-40B4-BE49-F238E27FC236}">
                <a16:creationId xmlns:a16="http://schemas.microsoft.com/office/drawing/2014/main" id="{189253CA-93C0-47CC-B3B3-A96C98487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143BF-2EDE-42B0-9FBD-C11C0372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885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7">
            <a:extLst>
              <a:ext uri="{FF2B5EF4-FFF2-40B4-BE49-F238E27FC236}">
                <a16:creationId xmlns:a16="http://schemas.microsoft.com/office/drawing/2014/main" id="{5E908944-BA66-4275-B782-674F02601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1E4FE-52FE-4767-8A2F-7494BB74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75784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8">
            <a:extLst>
              <a:ext uri="{FF2B5EF4-FFF2-40B4-BE49-F238E27FC236}">
                <a16:creationId xmlns:a16="http://schemas.microsoft.com/office/drawing/2014/main" id="{ED5152D8-B790-49CE-9249-CFA80D37E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8A616-796C-4335-AF30-CD2FD8F6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14228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9">
            <a:extLst>
              <a:ext uri="{FF2B5EF4-FFF2-40B4-BE49-F238E27FC236}">
                <a16:creationId xmlns:a16="http://schemas.microsoft.com/office/drawing/2014/main" id="{FC4D0005-CF77-41DC-AEF3-6D4487FFD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56A5-610E-4180-A432-C0B24F2D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684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0">
            <a:extLst>
              <a:ext uri="{FF2B5EF4-FFF2-40B4-BE49-F238E27FC236}">
                <a16:creationId xmlns:a16="http://schemas.microsoft.com/office/drawing/2014/main" id="{DEA34A65-96B8-4DFC-9A55-83CD9CC04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CD967-71D4-48AA-BE58-0DE4D832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45615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1">
            <a:extLst>
              <a:ext uri="{FF2B5EF4-FFF2-40B4-BE49-F238E27FC236}">
                <a16:creationId xmlns:a16="http://schemas.microsoft.com/office/drawing/2014/main" id="{69CA8871-C960-4A65-9D58-0C22758D8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64849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46A2E-7E1B-4C88-A374-D78DFE8A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25681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2">
            <a:extLst>
              <a:ext uri="{FF2B5EF4-FFF2-40B4-BE49-F238E27FC236}">
                <a16:creationId xmlns:a16="http://schemas.microsoft.com/office/drawing/2014/main" id="{57AE7387-D6F4-4DD4-9CEC-228AF2DC0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7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1B341-5F72-49E5-BAA1-0D504C86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86092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B0CD-E6CC-4CCF-8E19-74EA2E23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Stored Procedures</a:t>
            </a:r>
          </a:p>
        </p:txBody>
      </p:sp>
      <p:sp>
        <p:nvSpPr>
          <p:cNvPr id="184323" name="Text Placeholder 2">
            <a:extLst>
              <a:ext uri="{FF2B5EF4-FFF2-40B4-BE49-F238E27FC236}">
                <a16:creationId xmlns:a16="http://schemas.microsoft.com/office/drawing/2014/main" id="{E0C75F20-3498-4669-90AC-478BBB2E4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Many database management systems can store individual SQL statements or sets of SQL statements in a database, so that programs accessing that database can invoke them.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Such named collections of SQL statements are called </a:t>
            </a:r>
            <a:r>
              <a:rPr lang="en-US" altLang="en-US" sz="2300" dirty="0">
                <a:solidFill>
                  <a:srgbClr val="0000FF"/>
                </a:solidFill>
              </a:rPr>
              <a:t>stored procedures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JDBC enables programs to invoke stored procedures using objects that implement the interface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CallableStatement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In addition,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CallableStatement</a:t>
            </a:r>
            <a:r>
              <a:rPr lang="en-US" altLang="en-US" sz="2300" dirty="0" err="1">
                <a:solidFill>
                  <a:srgbClr val="000000"/>
                </a:solidFill>
              </a:rPr>
              <a:t>s</a:t>
            </a:r>
            <a:r>
              <a:rPr lang="en-US" altLang="en-US" sz="2300" dirty="0">
                <a:solidFill>
                  <a:srgbClr val="000000"/>
                </a:solidFill>
              </a:rPr>
              <a:t> can specify </a:t>
            </a:r>
            <a:r>
              <a:rPr lang="en-US" altLang="en-US" sz="2300" dirty="0">
                <a:solidFill>
                  <a:srgbClr val="0000FF"/>
                </a:solidFill>
              </a:rPr>
              <a:t>output parameters</a:t>
            </a:r>
            <a:r>
              <a:rPr lang="en-US" altLang="en-US" sz="2300" dirty="0">
                <a:solidFill>
                  <a:srgbClr val="000000"/>
                </a:solidFill>
              </a:rPr>
              <a:t> in which a stored procedure can place return values.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interface also includes methods to obtain the values of output parameters returned from a stored procedure.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To learn more about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CallableStatement</a:t>
            </a:r>
            <a:r>
              <a:rPr lang="en-US" altLang="en-US" sz="2300" dirty="0" err="1">
                <a:solidFill>
                  <a:srgbClr val="000000"/>
                </a:solidFill>
              </a:rPr>
              <a:t>s</a:t>
            </a:r>
            <a:r>
              <a:rPr lang="en-US" altLang="en-US" sz="2300" dirty="0">
                <a:solidFill>
                  <a:srgbClr val="000000"/>
                </a:solidFill>
              </a:rPr>
              <a:t>, visit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java.sun.com/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javase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/6/docs/technotes/guides/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getstart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callablestatement.html#999652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56F5F-D1E3-4B07-BDD5-DC4833D6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24420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3">
            <a:extLst>
              <a:ext uri="{FF2B5EF4-FFF2-40B4-BE49-F238E27FC236}">
                <a16:creationId xmlns:a16="http://schemas.microsoft.com/office/drawing/2014/main" id="{61813B18-895D-4227-A5A4-422A498A4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3"/>
            <a:ext cx="12192000" cy="4879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9CC8B-BE79-42B5-AB61-5A0866D3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71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2">
            <a:extLst>
              <a:ext uri="{FF2B5EF4-FFF2-40B4-BE49-F238E27FC236}">
                <a16:creationId xmlns:a16="http://schemas.microsoft.com/office/drawing/2014/main" id="{7731A6FD-8F2A-4B8C-9EAA-008FDA147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475"/>
            <a:ext cx="12192000" cy="56054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29EC-13F4-4A03-90D9-D4C65874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16033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4">
            <a:extLst>
              <a:ext uri="{FF2B5EF4-FFF2-40B4-BE49-F238E27FC236}">
                <a16:creationId xmlns:a16="http://schemas.microsoft.com/office/drawing/2014/main" id="{E21D3079-83E0-4C94-A09B-07882A754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88"/>
            <a:ext cx="12192000" cy="553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A539C-E7DD-4714-A203-E049D98E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05314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62F9-F5B1-4BD0-8613-7E0BCDA2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Transaction Processing</a:t>
            </a:r>
          </a:p>
        </p:txBody>
      </p:sp>
      <p:sp>
        <p:nvSpPr>
          <p:cNvPr id="187395" name="Text Placeholder 2">
            <a:extLst>
              <a:ext uri="{FF2B5EF4-FFF2-40B4-BE49-F238E27FC236}">
                <a16:creationId xmlns:a16="http://schemas.microsoft.com/office/drawing/2014/main" id="{E022FC5C-8EFF-4B72-A534-F1952DC53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Many database applications require guarantees that a series of database insertions, updates and deletions executes properly before the applications continue processing the next database operation.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FF"/>
                </a:solidFill>
              </a:rPr>
              <a:t>Transaction processing</a:t>
            </a:r>
            <a:r>
              <a:rPr lang="en-US" altLang="en-US" sz="2300" dirty="0">
                <a:solidFill>
                  <a:srgbClr val="000000"/>
                </a:solidFill>
              </a:rPr>
              <a:t> enables a program that interacts with a database to </a:t>
            </a:r>
            <a:r>
              <a:rPr lang="en-US" altLang="en-US" sz="2300" i="1" dirty="0">
                <a:solidFill>
                  <a:srgbClr val="000000"/>
                </a:solidFill>
              </a:rPr>
              <a:t>treat a database operation (or set of operations) as a single operation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Such an operation also is known as an </a:t>
            </a:r>
            <a:r>
              <a:rPr lang="en-US" altLang="en-US" sz="2300" dirty="0">
                <a:solidFill>
                  <a:srgbClr val="0000FF"/>
                </a:solidFill>
              </a:rPr>
              <a:t>atomic operation</a:t>
            </a:r>
            <a:r>
              <a:rPr lang="en-US" altLang="en-US" sz="2300" dirty="0">
                <a:solidFill>
                  <a:srgbClr val="000000"/>
                </a:solidFill>
              </a:rPr>
              <a:t> or a </a:t>
            </a:r>
            <a:r>
              <a:rPr lang="en-US" altLang="en-US" sz="2300" dirty="0">
                <a:solidFill>
                  <a:srgbClr val="0000FF"/>
                </a:solidFill>
              </a:rPr>
              <a:t>transaction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At the end of a transaction, a decision can be made either to </a:t>
            </a:r>
            <a:r>
              <a:rPr lang="en-US" altLang="en-US" sz="2300" dirty="0">
                <a:solidFill>
                  <a:srgbClr val="0000FF"/>
                </a:solidFill>
              </a:rPr>
              <a:t>commit the transaction</a:t>
            </a:r>
            <a:r>
              <a:rPr lang="en-US" altLang="en-US" sz="2300" dirty="0">
                <a:solidFill>
                  <a:srgbClr val="000000"/>
                </a:solidFill>
              </a:rPr>
              <a:t> or </a:t>
            </a:r>
            <a:r>
              <a:rPr lang="en-US" altLang="en-US" sz="2300" dirty="0">
                <a:solidFill>
                  <a:srgbClr val="0000FF"/>
                </a:solidFill>
              </a:rPr>
              <a:t>roll back the transaction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Committing the transaction finalizes the database operation(s).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Rolling back the transaction leaves the database in its state prior to the database operation.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95617-1DB2-47C3-A2C5-CDFE8870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751757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EBE-CE1E-4004-AD0E-A9C73DCD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Transaction Processing (cont.)</a:t>
            </a:r>
          </a:p>
        </p:txBody>
      </p:sp>
      <p:sp>
        <p:nvSpPr>
          <p:cNvPr id="188419" name="Text Placeholder 2">
            <a:extLst>
              <a:ext uri="{FF2B5EF4-FFF2-40B4-BE49-F238E27FC236}">
                <a16:creationId xmlns:a16="http://schemas.microsoft.com/office/drawing/2014/main" id="{0958639C-AF63-410B-A1D9-0807D3413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setAutoCommit</a:t>
            </a:r>
            <a:r>
              <a:rPr lang="en-US" altLang="en-US" sz="2500" dirty="0">
                <a:solidFill>
                  <a:srgbClr val="000000"/>
                </a:solidFill>
              </a:rPr>
              <a:t> specifies whether each SQL statement commits after it completes (a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2500" dirty="0">
                <a:solidFill>
                  <a:srgbClr val="000000"/>
                </a:solidFill>
              </a:rPr>
              <a:t> argument) or whether several SQL statements should be grouped as a transaction (a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US" sz="2500" dirty="0">
                <a:solidFill>
                  <a:srgbClr val="000000"/>
                </a:solidFill>
              </a:rPr>
              <a:t> argument).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If the argument to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setAutoCommit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US" sz="2500" dirty="0">
                <a:solidFill>
                  <a:srgbClr val="000000"/>
                </a:solidFill>
              </a:rPr>
              <a:t>, the program must follow the last SQL statement in the transaction with a call to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commit</a:t>
            </a:r>
            <a:r>
              <a:rPr lang="en-US" altLang="en-US" sz="2500" dirty="0">
                <a:solidFill>
                  <a:srgbClr val="000000"/>
                </a:solidFill>
              </a:rPr>
              <a:t> or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 method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rollback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Interface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 also provides method </a:t>
            </a: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getAutoCommit</a:t>
            </a:r>
            <a:r>
              <a:rPr lang="en-US" altLang="en-US" sz="2500" dirty="0">
                <a:solidFill>
                  <a:srgbClr val="000000"/>
                </a:solidFill>
              </a:rPr>
              <a:t> to determine the </a:t>
            </a:r>
            <a:r>
              <a:rPr lang="en-US" altLang="en-US" sz="2500" dirty="0" err="1">
                <a:solidFill>
                  <a:srgbClr val="000000"/>
                </a:solidFill>
              </a:rPr>
              <a:t>autocommit</a:t>
            </a:r>
            <a:r>
              <a:rPr lang="en-US" altLang="en-US" sz="2500" dirty="0">
                <a:solidFill>
                  <a:srgbClr val="000000"/>
                </a:solidFill>
              </a:rPr>
              <a:t> state for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29EC7-9DF1-434B-AE86-36FF3ACA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561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3">
            <a:extLst>
              <a:ext uri="{FF2B5EF4-FFF2-40B4-BE49-F238E27FC236}">
                <a16:creationId xmlns:a16="http://schemas.microsoft.com/office/drawing/2014/main" id="{185D480D-3A5B-45C0-8D58-072A9F44FC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0F9D3-8869-41F3-BDA9-AB415081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52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2">
            <a:extLst>
              <a:ext uri="{FF2B5EF4-FFF2-40B4-BE49-F238E27FC236}">
                <a16:creationId xmlns:a16="http://schemas.microsoft.com/office/drawing/2014/main" id="{D9849332-6034-478F-8C2A-050FFCF3A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63" y="0"/>
            <a:ext cx="99202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30488-4AEB-4229-ABB9-81389351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159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4">
            <a:extLst>
              <a:ext uri="{FF2B5EF4-FFF2-40B4-BE49-F238E27FC236}">
                <a16:creationId xmlns:a16="http://schemas.microsoft.com/office/drawing/2014/main" id="{A012160C-A978-4913-A24E-A20F743A2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4640E-FC96-443E-9072-D81EB864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6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5">
            <a:extLst>
              <a:ext uri="{FF2B5EF4-FFF2-40B4-BE49-F238E27FC236}">
                <a16:creationId xmlns:a16="http://schemas.microsoft.com/office/drawing/2014/main" id="{F7C832A3-0B7A-42D6-9FB3-19218A315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225"/>
            <a:ext cx="12192000" cy="50355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DCFA6-C6A0-4B64-88EA-447B70DB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736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6">
            <a:extLst>
              <a:ext uri="{FF2B5EF4-FFF2-40B4-BE49-F238E27FC236}">
                <a16:creationId xmlns:a16="http://schemas.microsoft.com/office/drawing/2014/main" id="{233C8A61-9B73-4A02-BCF8-7FCC6D62D3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65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5B9DA-CBFD-43AB-8D8D-A4C31A3D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107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38FD-B111-44BB-B018-9E85F867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books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Database (cont.)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07682FA3-7E63-47D3-BC92-68C679BC6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Entity-relationship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dirty="0">
                <a:solidFill>
                  <a:srgbClr val="0000FF"/>
                </a:solidFill>
              </a:rPr>
              <a:t>ER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0000FF"/>
                </a:solidFill>
              </a:rPr>
              <a:t> diagram</a:t>
            </a:r>
            <a:r>
              <a:rPr lang="en-US" altLang="en-US" dirty="0">
                <a:solidFill>
                  <a:srgbClr val="000000"/>
                </a:solidFill>
              </a:rPr>
              <a:t> for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books</a:t>
            </a:r>
            <a:r>
              <a:rPr lang="en-US" altLang="en-US" dirty="0">
                <a:solidFill>
                  <a:srgbClr val="000000"/>
                </a:solidFill>
              </a:rPr>
              <a:t> database.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Shows the </a:t>
            </a:r>
            <a:r>
              <a:rPr lang="en-US" altLang="en-US" i="1" dirty="0">
                <a:solidFill>
                  <a:srgbClr val="000000"/>
                </a:solidFill>
              </a:rPr>
              <a:t>database tables </a:t>
            </a:r>
            <a:r>
              <a:rPr lang="en-US" altLang="en-US" dirty="0">
                <a:solidFill>
                  <a:srgbClr val="000000"/>
                </a:solidFill>
              </a:rPr>
              <a:t>and the </a:t>
            </a:r>
            <a:r>
              <a:rPr lang="en-US" altLang="en-US" i="1" dirty="0">
                <a:solidFill>
                  <a:srgbClr val="000000"/>
                </a:solidFill>
              </a:rPr>
              <a:t>relationships</a:t>
            </a:r>
            <a:r>
              <a:rPr lang="en-US" altLang="en-US" dirty="0">
                <a:solidFill>
                  <a:srgbClr val="000000"/>
                </a:solidFill>
              </a:rPr>
              <a:t> among them.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names in italic are primary keys.</a:t>
            </a:r>
          </a:p>
          <a:p>
            <a:pPr eaLnBrk="1" hangingPunct="1"/>
            <a:r>
              <a:rPr lang="en-US" altLang="en-US" i="1" dirty="0">
                <a:solidFill>
                  <a:srgbClr val="000000"/>
                </a:solidFill>
              </a:rPr>
              <a:t>A table’s primary key uniquely identifies each row in the table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Every row must have a primary-key value, and that value must be unique in the table.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This is known as the </a:t>
            </a:r>
            <a:r>
              <a:rPr lang="en-US" altLang="en-US" dirty="0">
                <a:solidFill>
                  <a:srgbClr val="0000FF"/>
                </a:solidFill>
              </a:rPr>
              <a:t>Rule of Entity Integrity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5D154-3E0A-46C8-9DC4-B6DDB63E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940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7">
            <a:extLst>
              <a:ext uri="{FF2B5EF4-FFF2-40B4-BE49-F238E27FC236}">
                <a16:creationId xmlns:a16="http://schemas.microsoft.com/office/drawing/2014/main" id="{E09A255C-5AAA-4B5C-BF2F-1E2402269F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12192000" cy="4392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888F7-ABB0-49D3-B9A1-DAC6C764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011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2A61-09B7-487F-9B3E-793CC5AD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SQL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430FE61A-7BFA-4056-AEF9-0D50F381B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next several subsections discuss the SQL queries and statements using the SQL keywords.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Other SQL keywords are beyond this text’s scope.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9F859-2251-40D0-B253-C44E0961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744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8">
            <a:extLst>
              <a:ext uri="{FF2B5EF4-FFF2-40B4-BE49-F238E27FC236}">
                <a16:creationId xmlns:a16="http://schemas.microsoft.com/office/drawing/2014/main" id="{3EA2C833-5CDE-4480-A07A-430132F3A1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0"/>
            <a:ext cx="109331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4CE7A-381A-4B27-8A8C-C48FF703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65943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957C-201E-41C6-888B-15E484C0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24.4.1 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Basic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Query</a:t>
            </a:r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5144B977-CBCE-4529-8AAF-82BB27D90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A SQL query “selects” rows and columns from one or more tables in a database.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basic form of a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2500" dirty="0">
                <a:solidFill>
                  <a:srgbClr val="000000"/>
                </a:solidFill>
              </a:rPr>
              <a:t> query is</a:t>
            </a:r>
          </a:p>
          <a:p>
            <a:pPr lvl="2" eaLnBrk="1" hangingPunct="1"/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1900" i="1" dirty="0">
                <a:solidFill>
                  <a:srgbClr val="000000"/>
                </a:solidFill>
              </a:rPr>
              <a:t>    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in which the </a:t>
            </a:r>
            <a:r>
              <a:rPr lang="en-US" altLang="en-US" sz="2500" dirty="0">
                <a:solidFill>
                  <a:srgbClr val="0000FF"/>
                </a:solidFill>
              </a:rPr>
              <a:t>asterisk (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dirty="0">
                <a:solidFill>
                  <a:srgbClr val="0000FF"/>
                </a:solidFill>
              </a:rPr>
              <a:t>)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i="1" dirty="0">
                <a:solidFill>
                  <a:srgbClr val="000000"/>
                </a:solidFill>
              </a:rPr>
              <a:t>wildcard character </a:t>
            </a:r>
            <a:r>
              <a:rPr lang="en-US" altLang="en-US" sz="2500" dirty="0">
                <a:solidFill>
                  <a:srgbClr val="000000"/>
                </a:solidFill>
              </a:rPr>
              <a:t>indicates that all columns from the </a:t>
            </a:r>
            <a:r>
              <a:rPr lang="en-US" altLang="en-US" sz="25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table should be retrieved</a:t>
            </a:r>
            <a:r>
              <a:rPr lang="en-US" altLang="en-US" sz="2500" i="1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To retrieve all the data in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Authors</a:t>
            </a:r>
            <a:r>
              <a:rPr lang="en-US" altLang="en-US" sz="2500" dirty="0">
                <a:solidFill>
                  <a:srgbClr val="000000"/>
                </a:solidFill>
              </a:rPr>
              <a:t> table, use </a:t>
            </a:r>
          </a:p>
          <a:p>
            <a:pPr lvl="2" eaLnBrk="1" hangingPunct="1"/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To retrieve only specific columns, replace the asterisk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dirty="0">
                <a:solidFill>
                  <a:srgbClr val="000000"/>
                </a:solidFill>
              </a:rPr>
              <a:t>) with a comma-separated list of the column names, e.g., </a:t>
            </a:r>
          </a:p>
          <a:p>
            <a:pPr lvl="2" eaLnBrk="1" hangingPunct="1"/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C2644-3FCC-4D57-82A1-1C44B571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9383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9">
            <a:extLst>
              <a:ext uri="{FF2B5EF4-FFF2-40B4-BE49-F238E27FC236}">
                <a16:creationId xmlns:a16="http://schemas.microsoft.com/office/drawing/2014/main" id="{92A4217B-D296-4B91-AF33-1C9AFF9C3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775"/>
            <a:ext cx="12192000" cy="48704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5CEDE-6532-4D0F-B6EE-58EC3568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9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0">
            <a:extLst>
              <a:ext uri="{FF2B5EF4-FFF2-40B4-BE49-F238E27FC236}">
                <a16:creationId xmlns:a16="http://schemas.microsoft.com/office/drawing/2014/main" id="{488E8D4C-AE29-40BB-974A-7E67441CE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71D35-4C34-420A-ABB4-7E4C4E6B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5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3">
            <a:extLst>
              <a:ext uri="{FF2B5EF4-FFF2-40B4-BE49-F238E27FC236}">
                <a16:creationId xmlns:a16="http://schemas.microsoft.com/office/drawing/2014/main" id="{48EC8B33-9EDE-44EB-9278-792DF3725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0"/>
            <a:ext cx="101187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A8603-CAC8-4FBB-9B0C-FEE8A9A3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0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1">
            <a:extLst>
              <a:ext uri="{FF2B5EF4-FFF2-40B4-BE49-F238E27FC236}">
                <a16:creationId xmlns:a16="http://schemas.microsoft.com/office/drawing/2014/main" id="{A57E661E-6239-4EEA-9F41-7BBF1D662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6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0FDC9-00C2-4A1D-AF74-AC43E37F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5493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D724-5276-4CE3-939D-A7363AD1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24.4.2 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</a:t>
            </a:r>
          </a:p>
        </p:txBody>
      </p:sp>
      <p:sp>
        <p:nvSpPr>
          <p:cNvPr id="38915" name="Text Placeholder 2">
            <a:extLst>
              <a:ext uri="{FF2B5EF4-FFF2-40B4-BE49-F238E27FC236}">
                <a16:creationId xmlns:a16="http://schemas.microsoft.com/office/drawing/2014/main" id="{73417E84-13A8-4C2B-BF0B-708357DC9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In most cases, only rows that satisfy </a:t>
            </a:r>
            <a:r>
              <a:rPr lang="en-US" altLang="en-US" sz="2100" dirty="0">
                <a:solidFill>
                  <a:srgbClr val="0000FF"/>
                </a:solidFill>
              </a:rPr>
              <a:t>selection criteria</a:t>
            </a:r>
            <a:r>
              <a:rPr lang="en-US" altLang="en-US" sz="2100" dirty="0">
                <a:solidFill>
                  <a:srgbClr val="000000"/>
                </a:solidFill>
              </a:rPr>
              <a:t> are selected.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SQL uses the optional </a:t>
            </a:r>
            <a:r>
              <a:rPr lang="en-US" alt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sz="2100" dirty="0">
                <a:solidFill>
                  <a:srgbClr val="0000FF"/>
                </a:solidFill>
              </a:rPr>
              <a:t>clause</a:t>
            </a:r>
            <a:r>
              <a:rPr lang="en-US" altLang="en-US" sz="2100" dirty="0">
                <a:solidFill>
                  <a:srgbClr val="000000"/>
                </a:solidFill>
              </a:rPr>
              <a:t> in a query to specify the selection criteria for the query.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The basic form of a query with selection criteria is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000000"/>
                </a:solidFill>
              </a:rPr>
              <a:t>columnName1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000000"/>
                </a:solidFill>
              </a:rPr>
              <a:t>columnName2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</a:rPr>
              <a:t>…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000000"/>
                </a:solidFill>
              </a:rPr>
              <a:t>criteria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To select the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EditionNumber</a:t>
            </a:r>
            <a:r>
              <a:rPr lang="en-US" altLang="en-US" sz="2100" dirty="0">
                <a:solidFill>
                  <a:srgbClr val="000000"/>
                </a:solidFill>
              </a:rPr>
              <a:t> and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Copyright</a:t>
            </a:r>
            <a:r>
              <a:rPr lang="en-US" altLang="en-US" sz="2100" dirty="0">
                <a:solidFill>
                  <a:srgbClr val="000000"/>
                </a:solidFill>
              </a:rPr>
              <a:t> columns from table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Titles</a:t>
            </a:r>
            <a:r>
              <a:rPr lang="en-US" altLang="en-US" sz="2100" dirty="0">
                <a:solidFill>
                  <a:srgbClr val="000000"/>
                </a:solidFill>
              </a:rPr>
              <a:t> for which the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Copyright</a:t>
            </a:r>
            <a:r>
              <a:rPr lang="en-US" altLang="en-US" sz="2100" dirty="0">
                <a:solidFill>
                  <a:srgbClr val="000000"/>
                </a:solidFill>
              </a:rPr>
              <a:t> date is greater than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2013</a:t>
            </a:r>
            <a:r>
              <a:rPr lang="en-US" altLang="en-US" sz="2100" dirty="0">
                <a:solidFill>
                  <a:srgbClr val="000000"/>
                </a:solidFill>
              </a:rPr>
              <a:t>, use the query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EditionNumber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Copyright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Titles 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Copyright &gt; '2013'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Strings in SQL are delimited by single (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100" dirty="0">
                <a:solidFill>
                  <a:srgbClr val="000000"/>
                </a:solidFill>
              </a:rPr>
              <a:t>) rather than double (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2100" dirty="0">
                <a:solidFill>
                  <a:srgbClr val="000000"/>
                </a:solidFill>
              </a:rPr>
              <a:t>) quotes.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The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100" dirty="0">
                <a:solidFill>
                  <a:srgbClr val="000000"/>
                </a:solidFill>
              </a:rPr>
              <a:t> clause criteria can contain the operators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100" dirty="0">
                <a:solidFill>
                  <a:srgbClr val="000000"/>
                </a:solidFill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&lt;&gt;</a:t>
            </a:r>
            <a:r>
              <a:rPr lang="en-US" altLang="en-US" sz="2100" dirty="0">
                <a:solidFill>
                  <a:srgbClr val="000000"/>
                </a:solidFill>
              </a:rPr>
              <a:t> and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sz="21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AF535-259B-43F2-8D13-9388BD1A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7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2">
            <a:extLst>
              <a:ext uri="{FF2B5EF4-FFF2-40B4-BE49-F238E27FC236}">
                <a16:creationId xmlns:a16="http://schemas.microsoft.com/office/drawing/2014/main" id="{A5D6E396-7012-4DD4-A5AF-C270BA6B1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"/>
            <a:ext cx="12192000" cy="6672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83946-DB44-4003-9B1B-948C46B3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748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7AB9-F891-4833-8888-F74B4FE5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24.4.2 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 (cont.)</a:t>
            </a:r>
          </a:p>
        </p:txBody>
      </p:sp>
      <p:sp>
        <p:nvSpPr>
          <p:cNvPr id="40963" name="Text Placeholder 2">
            <a:extLst>
              <a:ext uri="{FF2B5EF4-FFF2-40B4-BE49-F238E27FC236}">
                <a16:creationId xmlns:a16="http://schemas.microsoft.com/office/drawing/2014/main" id="{2B4BBECB-20E9-4A91-8FAA-B51787F02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Operator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dirty="0">
                <a:solidFill>
                  <a:srgbClr val="000000"/>
                </a:solidFill>
              </a:rPr>
              <a:t> is used for </a:t>
            </a:r>
            <a:r>
              <a:rPr lang="en-US" altLang="en-US" dirty="0">
                <a:solidFill>
                  <a:srgbClr val="0000FF"/>
                </a:solidFill>
              </a:rPr>
              <a:t>pattern matching</a:t>
            </a:r>
            <a:r>
              <a:rPr lang="en-US" altLang="en-US" dirty="0">
                <a:solidFill>
                  <a:srgbClr val="000000"/>
                </a:solidFill>
              </a:rPr>
              <a:t> with wildcard characters </a:t>
            </a:r>
            <a:r>
              <a:rPr lang="en-US" altLang="en-US" dirty="0">
                <a:solidFill>
                  <a:srgbClr val="0000FF"/>
                </a:solidFill>
              </a:rPr>
              <a:t>percent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) and </a:t>
            </a:r>
            <a:r>
              <a:rPr lang="en-US" altLang="en-US" dirty="0">
                <a:solidFill>
                  <a:srgbClr val="0000FF"/>
                </a:solidFill>
              </a:rPr>
              <a:t>underscore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pattern that contains a percent character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) searches for strings that have zero or more characters at the percent character’s position in the pattern.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For example, the next query locates the rows of all the authors whose last name starts with the letter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FirstName,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'D%'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147BE-48BE-40A5-9DAC-270A10EF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804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3">
            <a:extLst>
              <a:ext uri="{FF2B5EF4-FFF2-40B4-BE49-F238E27FC236}">
                <a16:creationId xmlns:a16="http://schemas.microsoft.com/office/drawing/2014/main" id="{FB28D6C0-7837-44FB-A424-ED4CBFAE7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138"/>
            <a:ext cx="12192000" cy="4911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7D7FB-226E-4C19-AEB0-5AF744C0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388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4">
            <a:extLst>
              <a:ext uri="{FF2B5EF4-FFF2-40B4-BE49-F238E27FC236}">
                <a16:creationId xmlns:a16="http://schemas.microsoft.com/office/drawing/2014/main" id="{FA033C79-8507-438D-B503-4F82FE7E9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3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9941C-B393-4DC9-A0F9-52A3E84C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9286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C13-40C0-408D-B5AE-F9A9A59E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24.4.2 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 (cont.)</a:t>
            </a:r>
          </a:p>
        </p:txBody>
      </p:sp>
      <p:sp>
        <p:nvSpPr>
          <p:cNvPr id="45059" name="Text Placeholder 2">
            <a:extLst>
              <a:ext uri="{FF2B5EF4-FFF2-40B4-BE49-F238E27FC236}">
                <a16:creationId xmlns:a16="http://schemas.microsoft.com/office/drawing/2014/main" id="{333FF628-E504-4CB3-98F0-E748E7223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An underscore (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>
                <a:solidFill>
                  <a:srgbClr val="000000"/>
                </a:solidFill>
              </a:rPr>
              <a:t> )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dirty="0">
                <a:solidFill>
                  <a:srgbClr val="000000"/>
                </a:solidFill>
              </a:rPr>
              <a:t> pattern string indicates a single wildcard character at that position in the pattern.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following query locates the rows of all the authors whose last names start with any character (specified by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>
                <a:solidFill>
                  <a:srgbClr val="000000"/>
                </a:solidFill>
              </a:rPr>
              <a:t>), followed by the letter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altLang="en-US" dirty="0">
                <a:solidFill>
                  <a:srgbClr val="000000"/>
                </a:solidFill>
              </a:rPr>
              <a:t>, followed by any number of additional characters (specified by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):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FirstName,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'_o%'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0002E-78F7-4B34-B2F6-D2C03A58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269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5">
            <a:extLst>
              <a:ext uri="{FF2B5EF4-FFF2-40B4-BE49-F238E27FC236}">
                <a16:creationId xmlns:a16="http://schemas.microsoft.com/office/drawing/2014/main" id="{70D7C1C8-A079-4342-B458-A09F4AD389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8BAA0-3F57-4B83-978D-9BF018D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8766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DB4E-473E-448E-AC93-57591C63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24.4.3 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</a:t>
            </a:r>
          </a:p>
        </p:txBody>
      </p:sp>
      <p:sp>
        <p:nvSpPr>
          <p:cNvPr id="47107" name="Text Placeholder 2">
            <a:extLst>
              <a:ext uri="{FF2B5EF4-FFF2-40B4-BE49-F238E27FC236}">
                <a16:creationId xmlns:a16="http://schemas.microsoft.com/office/drawing/2014/main" id="{F4E1C02D-074C-4B23-A2A3-1F38F1830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rows in the result of a query can be sorted into ascending or descending order by using the optional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</a:rPr>
              <a:t>clause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basic form of a query with 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altLang="en-US" dirty="0">
                <a:solidFill>
                  <a:srgbClr val="000000"/>
                </a:solidFill>
              </a:rPr>
              <a:t> clause is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columnName1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i="1" dirty="0">
                <a:solidFill>
                  <a:srgbClr val="000000"/>
                </a:solidFill>
              </a:rPr>
              <a:t> columnName2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…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tableName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column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br>
              <a:rPr lang="en-US" altLang="en-US" i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i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columnName1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i="1" dirty="0">
                <a:solidFill>
                  <a:srgbClr val="000000"/>
                </a:solidFill>
              </a:rPr>
              <a:t> columnName2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dirty="0">
                <a:solidFill>
                  <a:srgbClr val="000000"/>
                </a:solidFill>
              </a:rPr>
              <a:t> …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tableName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column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DESC  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ASC</a:t>
            </a:r>
            <a:r>
              <a:rPr lang="en-US" altLang="en-US" dirty="0">
                <a:solidFill>
                  <a:srgbClr val="000000"/>
                </a:solidFill>
              </a:rPr>
              <a:t> specifies ascending order (lowest to highest)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DESC</a:t>
            </a:r>
            <a:r>
              <a:rPr lang="en-US" altLang="en-US" dirty="0">
                <a:solidFill>
                  <a:srgbClr val="000000"/>
                </a:solidFill>
              </a:rPr>
              <a:t> specifies descending order (highest to lowest)</a:t>
            </a:r>
          </a:p>
          <a:p>
            <a:pPr lvl="1" eaLnBrk="1" hangingPunct="1"/>
            <a:r>
              <a:rPr lang="en-US" altLang="en-US" i="1" dirty="0">
                <a:solidFill>
                  <a:srgbClr val="000000"/>
                </a:solidFill>
              </a:rPr>
              <a:t>column </a:t>
            </a:r>
            <a:r>
              <a:rPr lang="en-US" altLang="en-US" dirty="0">
                <a:solidFill>
                  <a:srgbClr val="000000"/>
                </a:solidFill>
              </a:rPr>
              <a:t>specifies the column on which the sort is based.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9F355-5AE5-4280-AD4A-4844FB00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13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3964-E921-4216-8332-06463AE0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24.4.3 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 (cont.)</a:t>
            </a:r>
          </a:p>
        </p:txBody>
      </p:sp>
      <p:sp>
        <p:nvSpPr>
          <p:cNvPr id="48131" name="Text Placeholder 2">
            <a:extLst>
              <a:ext uri="{FF2B5EF4-FFF2-40B4-BE49-F238E27FC236}">
                <a16:creationId xmlns:a16="http://schemas.microsoft.com/office/drawing/2014/main" id="{9294A86C-3996-4BA3-9D3C-25B850F7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To obtain the list of authors in ascending order by last name (), use the query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FirstName,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 BY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To obtain the same list of authors in descending order by last name (), use the query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FirstName,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Multiple columns can be used for sorting with an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2100" dirty="0">
                <a:solidFill>
                  <a:srgbClr val="000000"/>
                </a:solidFill>
              </a:rPr>
              <a:t> clause of the form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 BY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000000"/>
                </a:solidFill>
              </a:rPr>
              <a:t>column1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</a:rPr>
              <a:t>sortingOrder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>
                <a:solidFill>
                  <a:srgbClr val="000000"/>
                </a:solidFill>
              </a:rPr>
              <a:t>column2</a:t>
            </a:r>
            <a:r>
              <a:rPr lang="en-US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i="1" dirty="0" err="1">
                <a:solidFill>
                  <a:srgbClr val="000000"/>
                </a:solidFill>
              </a:rPr>
              <a:t>sortingOrder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i="1" dirty="0" err="1">
                <a:solidFill>
                  <a:srgbClr val="000000"/>
                </a:solidFill>
              </a:rPr>
              <a:t>sortingOrder</a:t>
            </a:r>
            <a:r>
              <a:rPr lang="en-US" altLang="en-US" sz="1800" i="1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is either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ASC</a:t>
            </a:r>
            <a:r>
              <a:rPr lang="en-US" altLang="en-US" sz="1800" dirty="0">
                <a:solidFill>
                  <a:srgbClr val="000000"/>
                </a:solidFill>
              </a:rPr>
              <a:t> or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DESC</a:t>
            </a:r>
            <a:r>
              <a:rPr lang="en-US" altLang="en-US" sz="1800" i="1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Sort all the rows in ascending order by last name, then by first name. 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FirstName,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Authors</a:t>
            </a:r>
            <a:b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FirstName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EDA5-C590-4BCF-8CB5-7B2CF5D9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826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4">
            <a:extLst>
              <a:ext uri="{FF2B5EF4-FFF2-40B4-BE49-F238E27FC236}">
                <a16:creationId xmlns:a16="http://schemas.microsoft.com/office/drawing/2014/main" id="{DE9E04AC-96CD-4893-B870-4505DF6E2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3" y="0"/>
            <a:ext cx="107965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A46D2-8315-4B4A-A47E-BAE4CE0F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844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6">
            <a:extLst>
              <a:ext uri="{FF2B5EF4-FFF2-40B4-BE49-F238E27FC236}">
                <a16:creationId xmlns:a16="http://schemas.microsoft.com/office/drawing/2014/main" id="{BD344D01-4E02-4D19-8178-BA838090F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10049-1A47-4B22-931C-D6F1A3CF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23157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7">
            <a:extLst>
              <a:ext uri="{FF2B5EF4-FFF2-40B4-BE49-F238E27FC236}">
                <a16:creationId xmlns:a16="http://schemas.microsoft.com/office/drawing/2014/main" id="{8A37B0F1-4D52-4D1B-BE74-6B2F7134A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4D96-D648-408C-842A-4D070B08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36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8">
            <a:extLst>
              <a:ext uri="{FF2B5EF4-FFF2-40B4-BE49-F238E27FC236}">
                <a16:creationId xmlns:a16="http://schemas.microsoft.com/office/drawing/2014/main" id="{6E8D0CD1-60BC-40EE-8CED-3269190812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9B19B-B72C-4BDA-BC2B-4EFE02D7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7549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A24-A3BF-4710-ABF9-E77C7492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24.4.3 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Clause (cont.)</a:t>
            </a:r>
          </a:p>
        </p:txBody>
      </p:sp>
      <p:sp>
        <p:nvSpPr>
          <p:cNvPr id="52227" name="Text Placeholder 2">
            <a:extLst>
              <a:ext uri="{FF2B5EF4-FFF2-40B4-BE49-F238E27FC236}">
                <a16:creationId xmlns:a16="http://schemas.microsoft.com/office/drawing/2014/main" id="{79355896-973D-46B3-B7ED-3A5F8E221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altLang="en-US" dirty="0">
                <a:solidFill>
                  <a:srgbClr val="000000"/>
                </a:solidFill>
              </a:rPr>
              <a:t> clauses can be combined in one query, as in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ISBN, Title,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EditionNumber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Copyright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Titles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LIKE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'%How to Program'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ORDER BY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which returns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ISBN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EditionNumber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Copyright</a:t>
            </a:r>
            <a:r>
              <a:rPr lang="en-US" altLang="en-US" dirty="0">
                <a:solidFill>
                  <a:srgbClr val="000000"/>
                </a:solidFill>
              </a:rPr>
              <a:t> of each book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Titles</a:t>
            </a:r>
            <a:r>
              <a:rPr lang="en-US" altLang="en-US" dirty="0">
                <a:solidFill>
                  <a:srgbClr val="000000"/>
                </a:solidFill>
              </a:rPr>
              <a:t> table that has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dirty="0">
                <a:solidFill>
                  <a:srgbClr val="000000"/>
                </a:solidFill>
              </a:rPr>
              <a:t> ending with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"How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Program"</a:t>
            </a:r>
            <a:r>
              <a:rPr lang="en-US" altLang="en-US" dirty="0">
                <a:solidFill>
                  <a:srgbClr val="000000"/>
                </a:solidFill>
              </a:rPr>
              <a:t> and sorts them in ascending order by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C7CC8-68BB-410C-990D-7315E48A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3042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9">
            <a:extLst>
              <a:ext uri="{FF2B5EF4-FFF2-40B4-BE49-F238E27FC236}">
                <a16:creationId xmlns:a16="http://schemas.microsoft.com/office/drawing/2014/main" id="{4C231D88-9069-4457-8062-4382E4C9A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0"/>
            <a:ext cx="108299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1EF5B-74DE-43D6-8CB4-E17F72CA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197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D5A3-5E1D-43AC-9241-2C034C4F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24.4.4 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Merging Data from Multiple Tables: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JOIN</a:t>
            </a:r>
          </a:p>
        </p:txBody>
      </p:sp>
      <p:sp>
        <p:nvSpPr>
          <p:cNvPr id="54275" name="Text Placeholder 2">
            <a:extLst>
              <a:ext uri="{FF2B5EF4-FFF2-40B4-BE49-F238E27FC236}">
                <a16:creationId xmlns:a16="http://schemas.microsoft.com/office/drawing/2014/main" id="{CC4381F6-6706-47EA-A17A-2F02186A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Database designers often split related data into separate tables to ensure that a database does not store data redundantly.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Often, it is necessary to merge data from multiple tables into a single result.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Referred to as joining the tables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INNER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JOIN</a:t>
            </a:r>
            <a:r>
              <a:rPr lang="en-US" altLang="en-US" sz="2400" dirty="0">
                <a:solidFill>
                  <a:srgbClr val="000000"/>
                </a:solidFill>
              </a:rPr>
              <a:t> merges rows from two tables by matching values in columns that are common to the tables.</a:t>
            </a:r>
          </a:p>
          <a:p>
            <a:pPr lvl="1">
              <a:lnSpc>
                <a:spcPct val="80000"/>
              </a:lnSpc>
            </a:pPr>
            <a:r>
              <a:rPr lang="en-US" alt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columnName1, columnName2, …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100" i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table1</a:t>
            </a:r>
            <a:br>
              <a:rPr lang="en-US" altLang="en-US" sz="2100" i="1" dirty="0">
                <a:solidFill>
                  <a:srgbClr val="000000"/>
                </a:solidFill>
              </a:rPr>
            </a:br>
            <a:r>
              <a:rPr lang="en-US" altLang="en-US" sz="2100" i="1" dirty="0">
                <a:solidFill>
                  <a:srgbClr val="0000FF"/>
                </a:solidFill>
                <a:latin typeface="Consolas" panose="020B0609020204030204" pitchFamily="49" charset="0"/>
              </a:rPr>
              <a:t>INNER JOIN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table2 </a:t>
            </a:r>
            <a:br>
              <a:rPr lang="en-US" altLang="en-US" sz="2100" i="1" dirty="0">
                <a:solidFill>
                  <a:srgbClr val="000000"/>
                </a:solidFill>
              </a:rPr>
            </a:br>
            <a:r>
              <a:rPr lang="en-US" altLang="en-US" sz="2100" i="1" dirty="0">
                <a:solidFill>
                  <a:srgbClr val="0000FF"/>
                </a:solidFill>
                <a:latin typeface="Consolas" panose="020B0609020204030204" pitchFamily="49" charset="0"/>
              </a:rPr>
              <a:t>   ON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table1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100" i="1" dirty="0">
                <a:solidFill>
                  <a:srgbClr val="000000"/>
                </a:solidFill>
              </a:rPr>
              <a:t>columnName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100" i="1" dirty="0">
                <a:solidFill>
                  <a:srgbClr val="000000"/>
                </a:solidFill>
              </a:rPr>
              <a:t>table2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100" i="1" dirty="0">
                <a:solidFill>
                  <a:srgbClr val="000000"/>
                </a:solidFill>
              </a:rPr>
              <a:t>columnName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altLang="en-US" sz="2400" dirty="0">
                <a:solidFill>
                  <a:srgbClr val="0000FF"/>
                </a:solidFill>
              </a:rPr>
              <a:t> clause</a:t>
            </a:r>
            <a:r>
              <a:rPr lang="en-US" altLang="en-US" sz="2400" dirty="0">
                <a:solidFill>
                  <a:srgbClr val="000000"/>
                </a:solidFill>
              </a:rPr>
              <a:t> specifies the columns from each table that are compared to determine which rows are merged—these fields almost always correspond to the foreign-key fields in the tables being joined.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49FC2-7386-412D-BA63-A1884F56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0334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571E-7DB3-4115-ACED-E3F968AF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24.4.4 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Merging Data from Multiple Tables: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INNER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55299" name="Text Placeholder 2">
            <a:extLst>
              <a:ext uri="{FF2B5EF4-FFF2-40B4-BE49-F238E27FC236}">
                <a16:creationId xmlns:a16="http://schemas.microsoft.com/office/drawing/2014/main" id="{6B136CCD-8088-412E-A797-ABD057328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following query produces a list of authors accompanied by the ISBNs for books written by each author: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FirstName,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ISBN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Authors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INNER JOIN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AuthorISBN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Authors.AuthorID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AuthorISBN.AuthorID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 BY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FirstName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syntax </a:t>
            </a:r>
            <a:r>
              <a:rPr lang="en-US" altLang="en-US" i="1" dirty="0" err="1">
                <a:solidFill>
                  <a:srgbClr val="000000"/>
                </a:solidFill>
              </a:rPr>
              <a:t>tableName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i="1" dirty="0" err="1">
                <a:solidFill>
                  <a:srgbClr val="000000"/>
                </a:solidFill>
              </a:rPr>
              <a:t>columnName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ON</a:t>
            </a:r>
            <a:r>
              <a:rPr lang="en-US" altLang="en-US" dirty="0">
                <a:solidFill>
                  <a:srgbClr val="000000"/>
                </a:solidFill>
              </a:rPr>
              <a:t> clause, called a </a:t>
            </a:r>
            <a:r>
              <a:rPr lang="en-US" altLang="en-US" dirty="0">
                <a:solidFill>
                  <a:srgbClr val="0000FF"/>
                </a:solidFill>
              </a:rPr>
              <a:t>qualified name</a:t>
            </a:r>
            <a:r>
              <a:rPr lang="en-US" altLang="en-US" dirty="0">
                <a:solidFill>
                  <a:srgbClr val="000000"/>
                </a:solidFill>
              </a:rPr>
              <a:t>, specifies the columns from each table that should be compared to join the tables.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E0A5C-D644-43CD-8E83-DFB81AF8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1643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0">
            <a:extLst>
              <a:ext uri="{FF2B5EF4-FFF2-40B4-BE49-F238E27FC236}">
                <a16:creationId xmlns:a16="http://schemas.microsoft.com/office/drawing/2014/main" id="{AC5956EC-D600-4B56-B72F-A8732A3CB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89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FC1BA-CBD5-4D12-8CE2-B6418842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7389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1">
            <a:extLst>
              <a:ext uri="{FF2B5EF4-FFF2-40B4-BE49-F238E27FC236}">
                <a16:creationId xmlns:a16="http://schemas.microsoft.com/office/drawing/2014/main" id="{A2A23B71-A49A-4F5E-82C2-44522B368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0"/>
            <a:ext cx="110363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A450-C169-47A0-BA64-C7862C59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239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2">
            <a:extLst>
              <a:ext uri="{FF2B5EF4-FFF2-40B4-BE49-F238E27FC236}">
                <a16:creationId xmlns:a16="http://schemas.microsoft.com/office/drawing/2014/main" id="{FD318673-A2BB-4196-A6ED-894F87EC03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4EA18-A527-451D-B264-8E375D4A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30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5">
            <a:extLst>
              <a:ext uri="{FF2B5EF4-FFF2-40B4-BE49-F238E27FC236}">
                <a16:creationId xmlns:a16="http://schemas.microsoft.com/office/drawing/2014/main" id="{C7550389-B946-4E74-BD2A-83E2FBF98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8" y="0"/>
            <a:ext cx="93170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D87-26F5-4AD8-BEBE-82DA541E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374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6AC-6E2B-4D2B-9F05-85D9DD01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24.4.5 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Statement</a:t>
            </a:r>
          </a:p>
        </p:txBody>
      </p:sp>
      <p:sp>
        <p:nvSpPr>
          <p:cNvPr id="58371" name="Text Placeholder 2">
            <a:extLst>
              <a:ext uri="{FF2B5EF4-FFF2-40B4-BE49-F238E27FC236}">
                <a16:creationId xmlns:a16="http://schemas.microsoft.com/office/drawing/2014/main" id="{1CE6DD21-3C64-46BC-9D0B-B6FCC9860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altLang="en-US" sz="2500" dirty="0">
                <a:solidFill>
                  <a:srgbClr val="000000"/>
                </a:solidFill>
              </a:rPr>
              <a:t> statement inserts a row into a table.</a:t>
            </a:r>
          </a:p>
          <a:p>
            <a:pPr lvl="1">
              <a:lnSpc>
                <a:spcPct val="80000"/>
              </a:lnSpc>
            </a:pPr>
            <a:r>
              <a:rPr lang="en-US" alt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INSERT INTO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100" i="1" dirty="0">
                <a:solidFill>
                  <a:srgbClr val="000000"/>
                </a:solidFill>
              </a:rPr>
              <a:t>columnName1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columnName2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100" dirty="0">
                <a:solidFill>
                  <a:srgbClr val="000000"/>
                </a:solidFill>
              </a:rPr>
              <a:t>…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100" i="1" dirty="0" err="1">
                <a:solidFill>
                  <a:srgbClr val="000000"/>
                </a:solidFill>
              </a:rPr>
              <a:t>columnNameN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1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100" i="1" dirty="0">
                <a:solidFill>
                  <a:srgbClr val="000000"/>
                </a:solidFill>
              </a:rPr>
              <a:t>value1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value2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>
                <a:solidFill>
                  <a:srgbClr val="000000"/>
                </a:solidFill>
              </a:rPr>
              <a:t>…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1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100" i="1" dirty="0" err="1">
                <a:solidFill>
                  <a:srgbClr val="000000"/>
                </a:solidFill>
              </a:rPr>
              <a:t>valueN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</a:rPr>
              <a:t>	where </a:t>
            </a:r>
            <a:r>
              <a:rPr lang="en-US" altLang="en-US" sz="25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is the table in which to insert the row.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100" i="1" dirty="0">
                <a:solidFill>
                  <a:srgbClr val="000000"/>
                </a:solidFill>
              </a:rPr>
              <a:t> </a:t>
            </a:r>
            <a:r>
              <a:rPr lang="en-US" altLang="en-US" sz="2100" dirty="0">
                <a:solidFill>
                  <a:srgbClr val="000000"/>
                </a:solidFill>
              </a:rPr>
              <a:t>is followed by a comma-separated list of column names in parentheses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not required if the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en-US" sz="2100" dirty="0">
                <a:solidFill>
                  <a:srgbClr val="000000"/>
                </a:solidFill>
              </a:rPr>
              <a:t> operation specifies a value for every column of the table in the correct order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list of column names is followed by the SQL keyword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altLang="en-US" sz="2500" dirty="0">
                <a:solidFill>
                  <a:srgbClr val="000000"/>
                </a:solidFill>
              </a:rPr>
              <a:t> and a comma-separated list of values in parentheses.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The values specified here must match the columns specified after the table name in both order and type.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F7A60-0BAA-4D37-93E9-8BFAB9BF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853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0EAA-BB4C-4A2F-98FA-79F78EEF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24.4.5 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Statement (cont.)</a:t>
            </a:r>
          </a:p>
        </p:txBody>
      </p:sp>
      <p:sp>
        <p:nvSpPr>
          <p:cNvPr id="59395" name="Text Placeholder 2">
            <a:extLst>
              <a:ext uri="{FF2B5EF4-FFF2-40B4-BE49-F238E27FC236}">
                <a16:creationId xmlns:a16="http://schemas.microsoft.com/office/drawing/2014/main" id="{F683C893-F0E0-4785-806B-9D99578CB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INSERT</a:t>
            </a:r>
            <a:r>
              <a:rPr lang="en-US" altLang="en-US" dirty="0">
                <a:solidFill>
                  <a:srgbClr val="000000"/>
                </a:solidFill>
              </a:rPr>
              <a:t> statement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 INTO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Authors (FirstName,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dirty="0">
                <a:solidFill>
                  <a:srgbClr val="128AFF"/>
                </a:solidFill>
                <a:latin typeface="Consolas" panose="020B0609020204030204" pitchFamily="49" charset="0"/>
              </a:rPr>
              <a:t>'Sue'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128AFF"/>
                </a:solidFill>
                <a:latin typeface="Consolas" panose="020B0609020204030204" pitchFamily="49" charset="0"/>
              </a:rPr>
              <a:t>‘Red'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indicates that values are provided for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</a:rPr>
              <a:t> columns. The corresponding values are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'Sue'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‘Red'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We do not specify an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dirty="0">
                <a:solidFill>
                  <a:srgbClr val="000000"/>
                </a:solidFill>
              </a:rPr>
              <a:t> in this example because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altLang="en-US" dirty="0">
                <a:solidFill>
                  <a:srgbClr val="000000"/>
                </a:solidFill>
              </a:rPr>
              <a:t> is an autoincremented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column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Authors</a:t>
            </a:r>
            <a:r>
              <a:rPr lang="en-US" altLang="en-US" dirty="0">
                <a:solidFill>
                  <a:srgbClr val="000000"/>
                </a:solidFill>
              </a:rPr>
              <a:t> table.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Not every database management system supports autoincremented columns.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21A48-0F7D-4BDC-AC69-B73F80D4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1337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3">
            <a:extLst>
              <a:ext uri="{FF2B5EF4-FFF2-40B4-BE49-F238E27FC236}">
                <a16:creationId xmlns:a16="http://schemas.microsoft.com/office/drawing/2014/main" id="{771AD22C-1455-4FB4-9E00-3BC498703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3"/>
            <a:ext cx="12192000" cy="5514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C2D82-EEE9-4E8F-8DAB-E8142DAC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4723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4">
            <a:extLst>
              <a:ext uri="{FF2B5EF4-FFF2-40B4-BE49-F238E27FC236}">
                <a16:creationId xmlns:a16="http://schemas.microsoft.com/office/drawing/2014/main" id="{BF9B7D10-F738-4452-AFB4-E319B397C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450"/>
            <a:ext cx="12192000" cy="2957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6AA53-252E-405F-A797-09E49846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514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5">
            <a:extLst>
              <a:ext uri="{FF2B5EF4-FFF2-40B4-BE49-F238E27FC236}">
                <a16:creationId xmlns:a16="http://schemas.microsoft.com/office/drawing/2014/main" id="{AB7B2CB3-E581-4CFC-8166-908296CB8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8" y="0"/>
            <a:ext cx="119475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FFC65-6EA6-4B67-90B4-2229DFB1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5028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E13E-52E0-4DF1-98BF-41A0ABCC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24.4.6 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UPDATE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Statement</a:t>
            </a:r>
          </a:p>
        </p:txBody>
      </p:sp>
      <p:sp>
        <p:nvSpPr>
          <p:cNvPr id="63491" name="Text Placeholder 2">
            <a:extLst>
              <a:ext uri="{FF2B5EF4-FFF2-40B4-BE49-F238E27FC236}">
                <a16:creationId xmlns:a16="http://schemas.microsoft.com/office/drawing/2014/main" id="{10D50265-459D-428B-946B-EB54F5CFC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10972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en-US" altLang="en-US" sz="2400" dirty="0">
                <a:solidFill>
                  <a:srgbClr val="000000"/>
                </a:solidFill>
              </a:rPr>
              <a:t> statement modifies data in a table.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columnName1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value1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i="1" dirty="0">
                <a:solidFill>
                  <a:srgbClr val="000000"/>
                </a:solidFill>
              </a:rPr>
              <a:t>columnName2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value2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…, </a:t>
            </a:r>
            <a:r>
              <a:rPr lang="en-US" altLang="en-US" sz="2000" i="1" dirty="0" err="1">
                <a:solidFill>
                  <a:srgbClr val="000000"/>
                </a:solidFill>
              </a:rPr>
              <a:t>columnNameN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 err="1">
                <a:solidFill>
                  <a:srgbClr val="000000"/>
                </a:solidFill>
              </a:rPr>
              <a:t>valueN</a:t>
            </a:r>
            <a:br>
              <a:rPr lang="en-US" altLang="en-US" sz="2000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criteria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where </a:t>
            </a:r>
            <a:r>
              <a:rPr lang="en-US" altLang="en-US" sz="24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400" i="1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is the table to update</a:t>
            </a:r>
            <a:r>
              <a:rPr lang="en-US" altLang="en-US" sz="2400" i="1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i="1" dirty="0" err="1">
                <a:solidFill>
                  <a:srgbClr val="000000"/>
                </a:solidFill>
              </a:rPr>
              <a:t>tableName</a:t>
            </a:r>
            <a:r>
              <a:rPr lang="en-US" altLang="en-US" sz="2000" i="1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is followed by keyword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</a:rPr>
              <a:t> and a comma-separated list of </a:t>
            </a:r>
            <a:r>
              <a:rPr lang="en-US" altLang="en-US" sz="2000" i="1" dirty="0" err="1">
                <a:solidFill>
                  <a:srgbClr val="000000"/>
                </a:solidFill>
              </a:rPr>
              <a:t>columnName</a:t>
            </a:r>
            <a:r>
              <a:rPr lang="en-US" altLang="en-US" sz="2000" i="1" dirty="0">
                <a:solidFill>
                  <a:srgbClr val="000000"/>
                </a:solidFill>
              </a:rPr>
              <a:t> </a:t>
            </a:r>
            <a:r>
              <a:rPr lang="en-US" altLang="en-US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i="1" dirty="0">
                <a:solidFill>
                  <a:srgbClr val="000000"/>
                </a:solidFill>
              </a:rPr>
              <a:t> value </a:t>
            </a:r>
            <a:r>
              <a:rPr lang="en-US" altLang="en-US" sz="2000" dirty="0">
                <a:solidFill>
                  <a:srgbClr val="000000"/>
                </a:solidFill>
              </a:rPr>
              <a:t>pairs.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Optional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rgbClr val="000000"/>
                </a:solidFill>
              </a:rPr>
              <a:t> clause provides criteria that determine which rows to update.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altLang="en-US" sz="2400" dirty="0">
                <a:solidFill>
                  <a:srgbClr val="000000"/>
                </a:solidFill>
              </a:rPr>
              <a:t> statement-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Authors 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‘Black'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‘Red'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 = 'Sue'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indicates that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400" dirty="0">
                <a:solidFill>
                  <a:srgbClr val="000000"/>
                </a:solidFill>
              </a:rPr>
              <a:t> will be assigned the value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Jones</a:t>
            </a:r>
            <a:r>
              <a:rPr lang="en-US" altLang="en-US" sz="2400" dirty="0">
                <a:solidFill>
                  <a:srgbClr val="000000"/>
                </a:solidFill>
              </a:rPr>
              <a:t> for the row where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400" dirty="0">
                <a:solidFill>
                  <a:srgbClr val="000000"/>
                </a:solidFill>
              </a:rPr>
              <a:t> is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Red</a:t>
            </a:r>
            <a:r>
              <a:rPr lang="en-US" altLang="en-US" sz="2400" dirty="0">
                <a:solidFill>
                  <a:srgbClr val="000000"/>
                </a:solidFill>
              </a:rPr>
              <a:t> and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sz="2400" dirty="0">
                <a:solidFill>
                  <a:srgbClr val="000000"/>
                </a:solidFill>
              </a:rPr>
              <a:t> is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Sue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154B-9641-4004-AC5F-B6D5774B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0004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6">
            <a:extLst>
              <a:ext uri="{FF2B5EF4-FFF2-40B4-BE49-F238E27FC236}">
                <a16:creationId xmlns:a16="http://schemas.microsoft.com/office/drawing/2014/main" id="{03B866FA-360E-40CC-B2B4-CCF005AA00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" y="0"/>
            <a:ext cx="119221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963D9-7669-483B-959F-F0B42A0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3891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E4CA-0E20-42A1-86F2-550B7DA4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24.4.7 </a:t>
            </a:r>
            <a:r>
              <a:rPr lang="en-US" dirty="0">
                <a:solidFill>
                  <a:srgbClr val="33B38C"/>
                </a:solidFill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Statement</a:t>
            </a:r>
          </a:p>
        </p:txBody>
      </p:sp>
      <p:sp>
        <p:nvSpPr>
          <p:cNvPr id="65539" name="Text Placeholder 2">
            <a:extLst>
              <a:ext uri="{FF2B5EF4-FFF2-40B4-BE49-F238E27FC236}">
                <a16:creationId xmlns:a16="http://schemas.microsoft.com/office/drawing/2014/main" id="{EB691486-B2B0-441A-96BE-BCA94B058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81138"/>
            <a:ext cx="10922962" cy="45259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SQL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altLang="en-US" dirty="0">
                <a:solidFill>
                  <a:srgbClr val="000000"/>
                </a:solidFill>
              </a:rPr>
              <a:t> statement removes rows from a table.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FROM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</a:rPr>
              <a:t>tableName</a:t>
            </a:r>
            <a:r>
              <a:rPr lang="en-US" alt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criteria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where </a:t>
            </a:r>
            <a:r>
              <a:rPr lang="en-US" altLang="en-US" i="1" dirty="0" err="1">
                <a:solidFill>
                  <a:srgbClr val="000000"/>
                </a:solidFill>
              </a:rPr>
              <a:t>tableName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is the table from which to delete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Optional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dirty="0">
                <a:solidFill>
                  <a:srgbClr val="000000"/>
                </a:solidFill>
              </a:rPr>
              <a:t> clause specifies the criteria used to determine which rows to delete.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If this clause is omitted, all the table’s rows are deleted.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en-US" dirty="0">
                <a:solidFill>
                  <a:srgbClr val="000000"/>
                </a:solidFill>
              </a:rPr>
              <a:t> statement 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DELETE FROM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Authors 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‘Black'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 = 'Sue'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deletes the row for Sue Jones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Authors</a:t>
            </a:r>
            <a:r>
              <a:rPr lang="en-US" altLang="en-US" dirty="0">
                <a:solidFill>
                  <a:srgbClr val="000000"/>
                </a:solidFill>
              </a:rPr>
              <a:t>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A786-5F79-4D41-923E-3AFC2599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6904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7">
            <a:extLst>
              <a:ext uri="{FF2B5EF4-FFF2-40B4-BE49-F238E27FC236}">
                <a16:creationId xmlns:a16="http://schemas.microsoft.com/office/drawing/2014/main" id="{B371742C-C46D-457E-8262-5F093702B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F0196-BFD9-4367-BB4B-DF49CB9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298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9842-D1E1-4EBD-A6FA-EA8A5CA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Setting up a Java DB Database</a:t>
            </a:r>
          </a:p>
        </p:txBody>
      </p:sp>
      <p:sp>
        <p:nvSpPr>
          <p:cNvPr id="67587" name="Text Placeholder 2">
            <a:extLst>
              <a:ext uri="{FF2B5EF4-FFF2-40B4-BE49-F238E27FC236}">
                <a16:creationId xmlns:a16="http://schemas.microsoft.com/office/drawing/2014/main" id="{A8A1E6D4-74D6-4881-9A47-9D03435F6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This chapter’s examples use Oracle’s pure Java database </a:t>
            </a:r>
            <a:r>
              <a:rPr lang="en-US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Java DB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, which is installed with Oracle’s JDK on Windows, macOS and Linux.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For this chapter, you’ll be using the embedded version of Java DB.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The database you manipulate in each example must be located in that example’s folder.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This chapter’s examples are located in two subfolders of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ch24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examples folder—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books_examples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addressbook_example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  <a:endParaRPr lang="en-US" altLang="en-US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35DE8-ACAB-4CF9-90C5-C61DB9120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413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6">
            <a:extLst>
              <a:ext uri="{FF2B5EF4-FFF2-40B4-BE49-F238E27FC236}">
                <a16:creationId xmlns:a16="http://schemas.microsoft.com/office/drawing/2014/main" id="{FC30A223-9517-49C4-B7F3-FC9F54572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0"/>
            <a:ext cx="10629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F249F-7AF8-4617-8B50-C495DAE1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5960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FF36-E12E-4F7F-8AFB-B54E51E3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Setting up a Java DB Database (Cont.)</a:t>
            </a:r>
          </a:p>
        </p:txBody>
      </p:sp>
      <p:sp>
        <p:nvSpPr>
          <p:cNvPr id="69635" name="Text Placeholder 2">
            <a:extLst>
              <a:ext uri="{FF2B5EF4-FFF2-40B4-BE49-F238E27FC236}">
                <a16:creationId xmlns:a16="http://schemas.microsoft.com/office/drawing/2014/main" id="{EF3F35BB-AA94-4A49-AEE5-FD0E632F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altLang="en-US" sz="2500" b="1" i="1" dirty="0">
                <a:solidFill>
                  <a:srgbClr val="000000"/>
                </a:solidFill>
                <a:cs typeface="Times New Roman" panose="02020603050405020304" pitchFamily="18" charset="0"/>
              </a:rPr>
              <a:t>JDK Installation Folders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The Java DB software is located in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 subdirectory of your JDK’s installation directory. The directories listed below are for Oracle’s JDK 8  update 131: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32-bit JDK on Windows: C:\Program Files (x86)\Java\jdk1.8.0_131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64-bit JDK on Windows: C:\Program Files\Java\jdk1.8.0_131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macOS: /Library/Java/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JavaVirtualMachines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/jdk1.8.0_131.jdk/Contents/Home 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Ubuntu Linux:  /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usr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/lib/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jvm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/java-8-oracle </a:t>
            </a:r>
          </a:p>
          <a:p>
            <a:pPr>
              <a:lnSpc>
                <a:spcPct val="80000"/>
              </a:lnSpc>
              <a:defRPr/>
            </a:pPr>
            <a:r>
              <a:rPr lang="en-US" dirty="0"/>
              <a:t>If you’re using JDK 9 with this chapter, see the note in  about downloading and installing Apache Derby. You’ll also need to update the instructions in , based on Apache Derby’s installation folder on your computer. </a:t>
            </a:r>
          </a:p>
          <a:p>
            <a:pPr>
              <a:lnSpc>
                <a:spcPct val="80000"/>
              </a:lnSpc>
              <a:defRPr/>
            </a:pPr>
            <a:endParaRPr lang="en-US" altLang="en-US" sz="26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83E16-CE5C-4C35-8798-551072C7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4968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1BAB-39E7-464E-AB65-19DE7E26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Setting up a Java DB Database (Cont.)</a:t>
            </a:r>
          </a:p>
        </p:txBody>
      </p:sp>
      <p:sp>
        <p:nvSpPr>
          <p:cNvPr id="69635" name="Text Placeholder 2">
            <a:extLst>
              <a:ext uri="{FF2B5EF4-FFF2-40B4-BE49-F238E27FC236}">
                <a16:creationId xmlns:a16="http://schemas.microsoft.com/office/drawing/2014/main" id="{2739B1EF-553D-470D-82E9-8864B0875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For Linux, the install location depends on the installer you use and possibly the version of Linux that you use. We used Ubuntu Linux for testing purposes.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Depending on your platform, the JDK installation folder’s name might differ.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Java DB comes with several files that enable you to configure and run it.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Before executing these files from a command window, you must set the environment variable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JAVA_HOME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to refer to the JDK’s exact installation directory listed above (or the location where you installed the JDK if it differs from those listed above).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See the Before You Begin section of this book for information on setting environment variables</a:t>
            </a:r>
            <a:r>
              <a:rPr lang="en-US" alt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23D25-E2F6-443C-A6E2-FE9D0C6F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7519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EE7E-DB89-4305-BD75-EA41DDBB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24.5.1  Creating the Chapter’s Databases on Windows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0659" name="Text Placeholder 2">
            <a:extLst>
              <a:ext uri="{FF2B5EF4-FFF2-40B4-BE49-F238E27FC236}">
                <a16:creationId xmlns:a16="http://schemas.microsoft.com/office/drawing/2014/main" id="{3B0FC9B5-36EB-4446-9E7E-65135C8B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After setting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JAVA_HOME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environment variable, perform the following steps: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Run Notepad as an administrator. To do this on Windows 7, select </a:t>
            </a:r>
            <a:r>
              <a:rPr lang="en-US" alt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Start &gt; All Programs &gt; Accessories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, right click Notepad and select </a:t>
            </a:r>
            <a:r>
              <a:rPr lang="en-US" alt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Run as administrator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. On Windows 8, search for Notepad, right click it in the search results and select Advanced in the app bar, then select </a:t>
            </a:r>
            <a:r>
              <a:rPr lang="en-US" alt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Run as administrator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From Notepad, open the batch file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setEmbeddedCP.bat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that is located in the JDK installation folder’s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\bin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folder.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Locate the line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@rem set DERBY_INSTALL=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and change it to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@set DERBY_INSTALL=%JAVA_HOME%\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endParaRPr lang="en-US" altLang="en-US" sz="18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Save your changes and close this file. </a:t>
            </a:r>
            <a:endParaRPr lang="en-US" altLang="en-US" sz="21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1E40A-34E6-48F6-82EE-8EA4A982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175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92BD-5A9F-4F95-927A-431FFCD2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24.5.1  Creating the Chapter’s Databases on Windows (Cont.)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1683" name="Text Placeholder 2">
            <a:extLst>
              <a:ext uri="{FF2B5EF4-FFF2-40B4-BE49-F238E27FC236}">
                <a16:creationId xmlns:a16="http://schemas.microsoft.com/office/drawing/2014/main" id="{E7107E4A-CFFE-4495-AB59-1A2BF025A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Open a Command Prompt window and change to the JDK installation folder’s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\bin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folder. Then, type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setEmbeddedCP.bat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and press </a:t>
            </a:r>
            <a:r>
              <a:rPr lang="en-US" alt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Enter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to set the environment variables required by Java DB.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Use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cd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command to change to this chapter’s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books_examples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directory. This directory contains a SQL script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books.sql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that builds the books database.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Execute the following command (with the quotation marks) to start the command-line tool for interacting with Java DB. The double quotes are necessary because the path that the environment variable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%JAVA_HOME%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represents contains a space. This will display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prompt</a:t>
            </a:r>
            <a:r>
              <a:rPr lang="en-US" altLang="en-US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endParaRPr lang="en-US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"%JAVA_HOME%\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\bin\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BCD93-AB31-499C-BB06-A8352D6F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3473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D1C8-F323-4CBD-8161-340363E7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24.5.1  Creating the Chapter’s Databases on Windows (Cont.)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69635" name="Text Placeholder 2">
            <a:extLst>
              <a:ext uri="{FF2B5EF4-FFF2-40B4-BE49-F238E27FC236}">
                <a16:creationId xmlns:a16="http://schemas.microsoft.com/office/drawing/2014/main" id="{5CEB77DC-8D40-45BC-B1DA-9E7271DE3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481138"/>
            <a:ext cx="10922962" cy="4525962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At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prompt type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connect '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jdbc:derby:books;create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true;user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deitel;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password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=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deitel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';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and press </a:t>
            </a:r>
            <a:r>
              <a:rPr lang="en-US" alt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Enter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to create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database in the current directory and to create the user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deitel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with the password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deitel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for accessing the database.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To create the database table and insert sample data in it, we’ve provided the file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address.sql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in this example’s directory. To execute this SQL script, type 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run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books.sql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Each command you enter at the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prompt must be terminated with a semicolon (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).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Once you create the database, you can execute the SQL statements presented in Section 24.4 to confirm their execution. 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15A78-8E9D-4269-A445-F8B56106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4601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821C-CEAA-4C73-BB83-50606B41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24.5.1  Creating the Chapter’s Databases on Windows (Cont.)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3731" name="Text Placeholder 2">
            <a:extLst>
              <a:ext uri="{FF2B5EF4-FFF2-40B4-BE49-F238E27FC236}">
                <a16:creationId xmlns:a16="http://schemas.microsoft.com/office/drawing/2014/main" id="{A184211F-E2DF-42CD-BF7D-F38C12047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Change directories to the </a:t>
            </a:r>
            <a:r>
              <a:rPr lang="en-US" sz="3200" dirty="0" err="1">
                <a:latin typeface="Consolas" panose="020B0609020204030204" pitchFamily="49" charset="0"/>
              </a:rPr>
              <a:t>addressbook_example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/>
              <a:t>subfolder of the ch24 examples folder, which contains the SQL script </a:t>
            </a:r>
            <a:r>
              <a:rPr lang="en-US" sz="3200" dirty="0" err="1">
                <a:latin typeface="Consolas" panose="020B0609020204030204" pitchFamily="49" charset="0"/>
              </a:rPr>
              <a:t>addressbook.sql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/>
              <a:t>that builds the </a:t>
            </a:r>
            <a:r>
              <a:rPr lang="en-US" sz="3200" dirty="0" err="1">
                <a:latin typeface="Consolas" panose="020B0609020204030204" pitchFamily="49" charset="0"/>
              </a:rPr>
              <a:t>addressbook</a:t>
            </a:r>
            <a:r>
              <a:rPr lang="en-US" sz="3200" dirty="0"/>
              <a:t> database. Repeat </a:t>
            </a:r>
            <a:r>
              <a:rPr lang="en-US" sz="3200" i="1" dirty="0"/>
              <a:t>Steps 6–8</a:t>
            </a:r>
            <a:r>
              <a:rPr lang="en-US" sz="3200" dirty="0"/>
              <a:t>. In each step, replace </a:t>
            </a:r>
            <a:r>
              <a:rPr lang="en-US" sz="3200" dirty="0">
                <a:latin typeface="Consolas" panose="020B0609020204030204" pitchFamily="49" charset="0"/>
              </a:rPr>
              <a:t>books</a:t>
            </a:r>
            <a:r>
              <a:rPr lang="en-US" sz="3200" dirty="0"/>
              <a:t> with </a:t>
            </a:r>
            <a:r>
              <a:rPr lang="en-US" sz="3200" dirty="0" err="1">
                <a:latin typeface="Consolas" panose="020B0609020204030204" pitchFamily="49" charset="0"/>
              </a:rPr>
              <a:t>addressbook</a:t>
            </a:r>
            <a:r>
              <a:rPr lang="en-US" sz="3200" dirty="0"/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  <a:cs typeface="Times New Roman" panose="02020603050405020304" pitchFamily="18" charset="0"/>
              </a:rPr>
              <a:t>To terminate the Java DB command-line tool, type </a:t>
            </a:r>
          </a:p>
          <a:p>
            <a:pPr lvl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exit;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2FBFE-A919-4576-9FF2-AB7B55FF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9251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941A-E601-46C4-BB1F-307DF025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24.5.2  Creating the Chapter’s Databases on macOS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4755" name="Text Placeholder 2">
            <a:extLst>
              <a:ext uri="{FF2B5EF4-FFF2-40B4-BE49-F238E27FC236}">
                <a16:creationId xmlns:a16="http://schemas.microsoft.com/office/drawing/2014/main" id="{CFD55F94-CB9D-4229-9FC3-077B1747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81138"/>
            <a:ext cx="109728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After setting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JAVA_HOME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environment variable, perform the following steps: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Open a Terminal, then type: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DERBY_HOME=/Library/Java/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JavaVirtualMachines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/jdk1.8.0_131.jdk/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Contents/Home/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endParaRPr lang="en-US" altLang="en-US" sz="24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and press </a:t>
            </a:r>
            <a:r>
              <a:rPr lang="en-US" alt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Enter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. Then type 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export DERBY_HOME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and press </a:t>
            </a:r>
            <a:r>
              <a:rPr lang="en-US" alt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Enter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. This specifies where Java DB is located on your Mac.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0D15-92F7-4299-8E57-4978AB46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4601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CF02-C481-4A20-A8CA-2E60E93A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24.5.2  Creating the Chapter’s Databases on macOS (Cont.)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5779" name="Text Placeholder 2">
            <a:extLst>
              <a:ext uri="{FF2B5EF4-FFF2-40B4-BE49-F238E27FC236}">
                <a16:creationId xmlns:a16="http://schemas.microsoft.com/office/drawing/2014/main" id="{F9D50FDD-72C0-4125-9049-97E24A395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81138"/>
            <a:ext cx="109728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In the Terminal window, change directories to the JDK installation folder’s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/bin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folder. Then, type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./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setEmbeddedCP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and press </a:t>
            </a:r>
            <a:r>
              <a:rPr lang="en-US" altLang="en-US" sz="2800" i="1" dirty="0">
                <a:solidFill>
                  <a:srgbClr val="000000"/>
                </a:solidFill>
                <a:cs typeface="Times New Roman" panose="02020603050405020304" pitchFamily="18" charset="0"/>
              </a:rPr>
              <a:t>Enter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to set the environment variables required by Java DB.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In the Terminal window, use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cd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command to change to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books_examples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directory. This directory contains a SQL script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books.sql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that builds the books database. 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Execute the following command (with the quotation marks):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$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JAVA_HOME/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/bin/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endParaRPr lang="en-US" altLang="en-US" sz="24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to start the command-line tool for interacting with Java DB. This will display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ij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prompt.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DEC6D-1F4D-48B4-8B01-103A0691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3584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CD43-3F0A-4C1F-9BF6-F80EF452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24.5.2  Creating the Chapter’s Databases on macOS (Cont.)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6803" name="Text Placeholder 2">
            <a:extLst>
              <a:ext uri="{FF2B5EF4-FFF2-40B4-BE49-F238E27FC236}">
                <a16:creationId xmlns:a16="http://schemas.microsoft.com/office/drawing/2014/main" id="{23EB1B0D-2502-402A-AA94-F996C384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Perform Steps 6–8 of Section 24.5.1 to create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books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database. 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Use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cd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command to change to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addressbook_example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directory. This directory contains a SQL script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addressbook.sql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that builds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database. 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Perform Steps 6–8 of Section 24.5.1 to create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database. In each step, replace books with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addressbook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29CC1-5BB0-45C7-9DC2-7BFE7F00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6037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9E59-D6DF-4A52-9087-86DC4BDE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24.5.3  Creating the Chapter’s Databases on Linux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Placeholder 2">
            <a:extLst>
              <a:ext uri="{FF2B5EF4-FFF2-40B4-BE49-F238E27FC236}">
                <a16:creationId xmlns:a16="http://schemas.microsoft.com/office/drawing/2014/main" id="{C0DDD443-72DC-46DF-9DF7-E140D464E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481138"/>
            <a:ext cx="109229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After setting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JAVA_HOME</a:t>
            </a:r>
            <a:r>
              <a:rPr lang="en-US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environment variable, perform the following steps: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Open a shell window.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Perform the steps in Section 24.5.2, but in Step 1, set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DERBY_HOME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to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DERBY_HOME=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YourLinuxJDKInstallationFolder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endParaRPr lang="en-US" altLang="en-US" sz="22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On our Ubuntu Linux system, this was: 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DERBY_HOME=/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usr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/lib/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jvm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/java-8-oracle/</a:t>
            </a:r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db</a:t>
            </a:r>
            <a:endParaRPr lang="en-US" altLang="en-US" sz="22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397F9-457F-402F-AE4E-41413589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59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80FA-6788-411B-88FA-85393710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E3845F46-006A-4924-845A-4D77B0AD9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A </a:t>
            </a:r>
            <a:r>
              <a:rPr lang="en-US" altLang="en-US" sz="2800" dirty="0">
                <a:solidFill>
                  <a:srgbClr val="0000FF"/>
                </a:solidFill>
              </a:rPr>
              <a:t>database</a:t>
            </a:r>
            <a:r>
              <a:rPr lang="en-US" altLang="en-US" sz="2800" dirty="0">
                <a:solidFill>
                  <a:srgbClr val="000000"/>
                </a:solidFill>
              </a:rPr>
              <a:t> is an organized collection of data.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A </a:t>
            </a:r>
            <a:r>
              <a:rPr lang="en-US" altLang="en-US" sz="2800" dirty="0">
                <a:solidFill>
                  <a:srgbClr val="0000FF"/>
                </a:solidFill>
              </a:rPr>
              <a:t>database management system</a:t>
            </a:r>
            <a:r>
              <a:rPr lang="en-US" altLang="en-US" sz="2800" dirty="0">
                <a:solidFill>
                  <a:srgbClr val="000000"/>
                </a:solidFill>
              </a:rPr>
              <a:t> (</a:t>
            </a:r>
            <a:r>
              <a:rPr lang="en-US" altLang="en-US" sz="2800" dirty="0">
                <a:solidFill>
                  <a:srgbClr val="0000FF"/>
                </a:solidFill>
              </a:rPr>
              <a:t>DBMS</a:t>
            </a:r>
            <a:r>
              <a:rPr lang="en-US" altLang="en-US" sz="2800" dirty="0">
                <a:solidFill>
                  <a:srgbClr val="000000"/>
                </a:solidFill>
              </a:rPr>
              <a:t>) provides mechanisms for storing, organizing, retrieving and modifying data for many users.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FF"/>
                </a:solidFill>
              </a:rPr>
              <a:t>SQL</a:t>
            </a:r>
            <a:r>
              <a:rPr lang="en-US" altLang="en-US" sz="2800" dirty="0">
                <a:solidFill>
                  <a:srgbClr val="000000"/>
                </a:solidFill>
              </a:rPr>
              <a:t> is the international standard language used with relational databases to perform </a:t>
            </a:r>
            <a:r>
              <a:rPr lang="en-US" altLang="en-US" sz="2800" dirty="0">
                <a:solidFill>
                  <a:srgbClr val="0000FF"/>
                </a:solidFill>
              </a:rPr>
              <a:t>queries</a:t>
            </a:r>
            <a:r>
              <a:rPr lang="en-US" altLang="en-US" sz="2800" dirty="0">
                <a:solidFill>
                  <a:srgbClr val="000000"/>
                </a:solidFill>
              </a:rPr>
              <a:t> and to manipulate data.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Popular </a:t>
            </a:r>
            <a:r>
              <a:rPr lang="en-US" altLang="en-US" sz="2800" dirty="0">
                <a:solidFill>
                  <a:srgbClr val="0000FF"/>
                </a:solidFill>
              </a:rPr>
              <a:t>relational database management systems</a:t>
            </a:r>
            <a:r>
              <a:rPr lang="en-US" altLang="en-US" sz="2800" dirty="0">
                <a:solidFill>
                  <a:srgbClr val="000000"/>
                </a:solidFill>
              </a:rPr>
              <a:t> (</a:t>
            </a:r>
            <a:r>
              <a:rPr lang="en-US" altLang="en-US" sz="2800" dirty="0">
                <a:solidFill>
                  <a:srgbClr val="0000FF"/>
                </a:solidFill>
              </a:rPr>
              <a:t>RDBMSs</a:t>
            </a:r>
            <a:r>
              <a:rPr lang="en-US" altLang="en-US" sz="2800" dirty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Microsoft SQL Server, Oracle, Sybase and IBM DB2, PostgreSQL, MariaDB and MySQL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58592-DBF6-4CFD-8784-E7912846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6898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8757-E713-4262-A31B-6B8DFE56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Connecting to and Querying a Database</a:t>
            </a:r>
          </a:p>
        </p:txBody>
      </p:sp>
      <p:sp>
        <p:nvSpPr>
          <p:cNvPr id="78851" name="Text Placeholder 2">
            <a:extLst>
              <a:ext uri="{FF2B5EF4-FFF2-40B4-BE49-F238E27FC236}">
                <a16:creationId xmlns:a16="http://schemas.microsoft.com/office/drawing/2014/main" id="{F31EC27B-3801-4EE5-9001-8396F2E51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The example of Fig. 24.23 illustrates connecting to the books database, querying the database and processing the result.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DDFD2-7891-4780-BB75-6CDA2E56F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8216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8">
            <a:extLst>
              <a:ext uri="{FF2B5EF4-FFF2-40B4-BE49-F238E27FC236}">
                <a16:creationId xmlns:a16="http://schemas.microsoft.com/office/drawing/2014/main" id="{DA8E03DF-C4B3-4EC0-AAB6-9A70D81DC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7391-A4C7-4D11-A182-C1D6F27C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3859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9">
            <a:extLst>
              <a:ext uri="{FF2B5EF4-FFF2-40B4-BE49-F238E27FC236}">
                <a16:creationId xmlns:a16="http://schemas.microsoft.com/office/drawing/2014/main" id="{E4818CD8-B25F-44C4-9CFD-759F01B47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C6ED0-5FD9-4BC0-B600-48A30116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6127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0">
            <a:extLst>
              <a:ext uri="{FF2B5EF4-FFF2-40B4-BE49-F238E27FC236}">
                <a16:creationId xmlns:a16="http://schemas.microsoft.com/office/drawing/2014/main" id="{5DBA2749-99B0-452B-A3DE-55C1F0851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64B4-ADB1-4B69-A4BB-99647057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0286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1">
            <a:extLst>
              <a:ext uri="{FF2B5EF4-FFF2-40B4-BE49-F238E27FC236}">
                <a16:creationId xmlns:a16="http://schemas.microsoft.com/office/drawing/2014/main" id="{39CC358A-9D2F-4325-A124-797AE3390F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0BE73-506A-47DE-8104-B091A55A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4151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6082-DCFB-4DA8-8996-8EE4A9FC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Automatic Driver Discovery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Placeholder 2">
            <a:extLst>
              <a:ext uri="{FF2B5EF4-FFF2-40B4-BE49-F238E27FC236}">
                <a16:creationId xmlns:a16="http://schemas.microsoft.com/office/drawing/2014/main" id="{96239B1B-9958-493F-AF4B-A205F1E44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database URL identifies the name of the database to connect to, as well as information about the protocol used by the JDBC driver.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JDBC supports </a:t>
            </a:r>
            <a:r>
              <a:rPr lang="en-US" altLang="en-US" sz="2400" dirty="0">
                <a:solidFill>
                  <a:srgbClr val="0000FF"/>
                </a:solidFill>
              </a:rPr>
              <a:t>automatic driver discovery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It loads the database driver into memory for you.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To ensure that the program can locate the database driver class, you must include the class’s location in the program’s </a:t>
            </a:r>
            <a:r>
              <a:rPr lang="en-US" altLang="en-US" sz="2400" dirty="0" err="1">
                <a:solidFill>
                  <a:srgbClr val="000000"/>
                </a:solidFill>
              </a:rPr>
              <a:t>classpath</a:t>
            </a:r>
            <a:r>
              <a:rPr lang="en-US" altLang="en-US" sz="2400" dirty="0">
                <a:solidFill>
                  <a:srgbClr val="000000"/>
                </a:solidFill>
              </a:rPr>
              <a:t> when you execute the program.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52473-7D67-44F7-8A06-B8CBA9E2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1017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5E06-DA13-4625-81D9-007DFDCD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Connecting to the Database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80899" name="Text Placeholder 2">
            <a:extLst>
              <a:ext uri="{FF2B5EF4-FFF2-40B4-BE49-F238E27FC236}">
                <a16:creationId xmlns:a16="http://schemas.microsoft.com/office/drawing/2014/main" id="{D155532A-C54B-451D-A9E8-21530EBC3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altLang="en-US" sz="2400" b="1" i="1" dirty="0">
                <a:solidFill>
                  <a:srgbClr val="000000"/>
                </a:solidFill>
              </a:rPr>
              <a:t>Connecting to the Database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JDBC interfaces we use in this example each extend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AutoCloseable</a:t>
            </a:r>
            <a:r>
              <a:rPr lang="en-US" altLang="en-US" sz="2400" dirty="0">
                <a:solidFill>
                  <a:srgbClr val="000000"/>
                </a:solidFill>
              </a:rPr>
              <a:t> interface, so you can use objects that implement these interfaces with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try-with-resources</a:t>
            </a:r>
            <a:r>
              <a:rPr lang="en-US" altLang="en-US" sz="2400" dirty="0">
                <a:solidFill>
                  <a:srgbClr val="000000"/>
                </a:solidFill>
              </a:rPr>
              <a:t> statement (introduced in Section 11.12).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Each object created in the parentheses following keyword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try</a:t>
            </a:r>
            <a:r>
              <a:rPr lang="en-US" altLang="en-US" sz="2400" dirty="0">
                <a:solidFill>
                  <a:srgbClr val="000000"/>
                </a:solidFill>
              </a:rPr>
              <a:t> must be separated from the next by a semicolon (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</a:rPr>
              <a:t>).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C0BC0-C00A-43A0-9E91-0D6E843A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96184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6311-8D57-4027-8294-4FEE4443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Connecting to the Database (cont.)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86019" name="Text Placeholder 2">
            <a:extLst>
              <a:ext uri="{FF2B5EF4-FFF2-40B4-BE49-F238E27FC236}">
                <a16:creationId xmlns:a16="http://schemas.microsoft.com/office/drawing/2014/main" id="{9387FD20-F9CA-49CA-9ADC-051DA438F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400" dirty="0">
                <a:solidFill>
                  <a:srgbClr val="000000"/>
                </a:solidFill>
              </a:rPr>
              <a:t> (package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</a:t>
            </a:r>
            <a:r>
              <a:rPr lang="en-US" altLang="en-US" sz="2400" dirty="0">
                <a:solidFill>
                  <a:srgbClr val="000000"/>
                </a:solidFill>
              </a:rPr>
              <a:t>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An object that implements interface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000" dirty="0">
                <a:solidFill>
                  <a:srgbClr val="000000"/>
                </a:solidFill>
              </a:rPr>
              <a:t> manages the connection between the Java program and the database.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400" dirty="0">
                <a:solidFill>
                  <a:srgbClr val="000000"/>
                </a:solidFill>
              </a:rPr>
              <a:t> objects enable programs to create SQL statements that manipulate databases.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program initializes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400" dirty="0">
                <a:solidFill>
                  <a:srgbClr val="000000"/>
                </a:solidFill>
              </a:rPr>
              <a:t> with the result of a call to static method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en-US" sz="2400" dirty="0">
                <a:solidFill>
                  <a:srgbClr val="000000"/>
                </a:solidFill>
              </a:rPr>
              <a:t> of class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</a:t>
            </a:r>
            <a:r>
              <a:rPr lang="en-US" altLang="en-US" sz="2400" dirty="0">
                <a:solidFill>
                  <a:srgbClr val="000000"/>
                </a:solidFill>
              </a:rPr>
              <a:t> (package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</a:t>
            </a:r>
            <a:r>
              <a:rPr lang="en-US" altLang="en-US" sz="2400" dirty="0">
                <a:solidFill>
                  <a:srgbClr val="000000"/>
                </a:solidFill>
              </a:rPr>
              <a:t>), which attempts to connect to the database specified by its URL.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Method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en-US" sz="2400" dirty="0">
                <a:solidFill>
                  <a:srgbClr val="000000"/>
                </a:solidFill>
              </a:rPr>
              <a:t> takes three arguments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000" dirty="0">
                <a:solidFill>
                  <a:srgbClr val="000000"/>
                </a:solidFill>
              </a:rPr>
              <a:t> that specifies the database URL,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000" dirty="0">
                <a:solidFill>
                  <a:srgbClr val="000000"/>
                </a:solidFill>
              </a:rPr>
              <a:t> that specifies the username and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a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000" dirty="0">
                <a:solidFill>
                  <a:srgbClr val="000000"/>
                </a:solidFill>
              </a:rPr>
              <a:t> that specifies the password.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613F9-1D97-45AF-9EDC-A96BB6B0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2199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279D-AEC1-4C29-AE11-DDC33F8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Connecting to the Database (cont.)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87043" name="Text Placeholder 2">
            <a:extLst>
              <a:ext uri="{FF2B5EF4-FFF2-40B4-BE49-F238E27FC236}">
                <a16:creationId xmlns:a16="http://schemas.microsoft.com/office/drawing/2014/main" id="{42E175BA-BE8B-4448-8B3B-44B1E20DF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URL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jdbc:derby:books</a:t>
            </a:r>
            <a:r>
              <a:rPr lang="en-US" altLang="en-US" dirty="0">
                <a:solidFill>
                  <a:srgbClr val="000000"/>
                </a:solidFill>
              </a:rPr>
              <a:t> specifies 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protocol for communication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jdbc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FF"/>
                </a:solidFill>
              </a:rPr>
              <a:t>subprotocol</a:t>
            </a:r>
            <a:r>
              <a:rPr lang="en-US" altLang="en-US" dirty="0">
                <a:solidFill>
                  <a:srgbClr val="000000"/>
                </a:solidFill>
              </a:rPr>
              <a:t> for communication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derby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location of the database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books</a:t>
            </a:r>
            <a:r>
              <a:rPr lang="en-US" altLang="en-US" dirty="0">
                <a:solidFill>
                  <a:srgbClr val="000000"/>
                </a:solidFill>
              </a:rPr>
              <a:t>).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subprotocol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derby</a:t>
            </a:r>
            <a:r>
              <a:rPr lang="en-US" altLang="en-US" dirty="0">
                <a:solidFill>
                  <a:srgbClr val="000000"/>
                </a:solidFill>
              </a:rPr>
              <a:t> indicates that the program uses a Java DB/Apache Derby-specific subprotocol to connect to the database.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DC0C7-C1C0-428B-9F1A-13A41B1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3366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2">
            <a:extLst>
              <a:ext uri="{FF2B5EF4-FFF2-40B4-BE49-F238E27FC236}">
                <a16:creationId xmlns:a16="http://schemas.microsoft.com/office/drawing/2014/main" id="{A904B049-566D-48DB-B3D9-A943BB6835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91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DB583-1D4C-40E2-8151-95A15C78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10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7ED0-4DF3-4CFA-B540-14CEE6A2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 (cont.)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6A321D49-F3E3-437A-A9D5-A0CF623A4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Java programs interact with databases using the </a:t>
            </a:r>
            <a:r>
              <a:rPr lang="en-US" altLang="en-US" dirty="0">
                <a:solidFill>
                  <a:srgbClr val="0000FF"/>
                </a:solidFill>
              </a:rPr>
              <a:t>Java Database Connectivity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</a:rPr>
              <a:t>(JDBC™)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i="1" dirty="0">
                <a:solidFill>
                  <a:srgbClr val="0000FF"/>
                </a:solidFill>
              </a:rPr>
              <a:t>API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</a:t>
            </a:r>
            <a:r>
              <a:rPr lang="en-US" altLang="en-US" dirty="0">
                <a:solidFill>
                  <a:srgbClr val="0000FF"/>
                </a:solidFill>
              </a:rPr>
              <a:t>JDBC driver</a:t>
            </a:r>
            <a:r>
              <a:rPr lang="en-US" altLang="en-US" dirty="0">
                <a:solidFill>
                  <a:srgbClr val="000000"/>
                </a:solidFill>
              </a:rPr>
              <a:t> enables Java applications to connect to a database in a particular DBMS and allows you to manipulate that database using the JDBC API.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083FB-CABD-4A1C-9237-F8741FF4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7909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3">
            <a:extLst>
              <a:ext uri="{FF2B5EF4-FFF2-40B4-BE49-F238E27FC236}">
                <a16:creationId xmlns:a16="http://schemas.microsoft.com/office/drawing/2014/main" id="{E5B046C3-A622-43B1-8D7C-D3C03AFF8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FF93B-9CCD-4276-B166-805EF56A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0101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614-6A4B-4B6B-BFA3-D9C64B1E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Creating a Statement for Executing Queries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90115" name="Text Placeholder 2">
            <a:extLst>
              <a:ext uri="{FF2B5EF4-FFF2-40B4-BE49-F238E27FC236}">
                <a16:creationId xmlns:a16="http://schemas.microsoft.com/office/drawing/2014/main" id="{BA456ADA-441F-44B3-9252-4E76FD3D6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2800" dirty="0">
                <a:solidFill>
                  <a:srgbClr val="000000"/>
                </a:solidFill>
              </a:rPr>
              <a:t> method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createStatement</a:t>
            </a:r>
            <a:r>
              <a:rPr lang="en-US" altLang="en-US" sz="2800" dirty="0">
                <a:solidFill>
                  <a:srgbClr val="000000"/>
                </a:solidFill>
              </a:rPr>
              <a:t> obtains an object that implements interface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sz="2800" dirty="0">
                <a:solidFill>
                  <a:srgbClr val="000000"/>
                </a:solidFill>
              </a:rPr>
              <a:t> (package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</a:t>
            </a:r>
            <a:r>
              <a:rPr lang="en-US" altLang="en-US" sz="2800" dirty="0">
                <a:solidFill>
                  <a:srgbClr val="000000"/>
                </a:solidFill>
              </a:rPr>
              <a:t>).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Used to submit SQL statements to the database.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01A42-FABB-40EF-B055-F7D517AA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7543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614-6A4B-4B6B-BFA3-D9C64B1E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Executing a Query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90115" name="Text Placeholder 2">
            <a:extLst>
              <a:ext uri="{FF2B5EF4-FFF2-40B4-BE49-F238E27FC236}">
                <a16:creationId xmlns:a16="http://schemas.microsoft.com/office/drawing/2014/main" id="{BA456ADA-441F-44B3-9252-4E76FD3D6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Statement</a:t>
            </a:r>
            <a:r>
              <a:rPr lang="en-US" altLang="en-US" sz="2800" dirty="0">
                <a:solidFill>
                  <a:srgbClr val="000000"/>
                </a:solidFill>
              </a:rPr>
              <a:t> object’s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executeQuery</a:t>
            </a:r>
            <a:r>
              <a:rPr lang="en-US" altLang="en-US" sz="2800" dirty="0">
                <a:solidFill>
                  <a:srgbClr val="000000"/>
                </a:solidFill>
              </a:rPr>
              <a:t> method submits a query to the database.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Returns an object that implements interface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800" dirty="0">
                <a:solidFill>
                  <a:srgbClr val="000000"/>
                </a:solidFill>
              </a:rPr>
              <a:t> and contains the query results.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800" dirty="0">
                <a:solidFill>
                  <a:srgbClr val="000000"/>
                </a:solidFill>
              </a:rPr>
              <a:t> methods enable the program to manipulate the query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01A42-FABB-40EF-B055-F7D517AA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2205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614-6A4B-4B6B-BFA3-D9C64B1E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Processing a Query’s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ResultSet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90115" name="Text Placeholder 2">
            <a:extLst>
              <a:ext uri="{FF2B5EF4-FFF2-40B4-BE49-F238E27FC236}">
                <a16:creationId xmlns:a16="http://schemas.microsoft.com/office/drawing/2014/main" id="{BA456ADA-441F-44B3-9252-4E76FD3D6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81138"/>
            <a:ext cx="109728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A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 err="1">
                <a:solidFill>
                  <a:srgbClr val="000000"/>
                </a:solidFill>
              </a:rPr>
              <a:t>’s</a:t>
            </a:r>
            <a:r>
              <a:rPr lang="en-US" altLang="en-US" sz="2300" dirty="0">
                <a:solidFill>
                  <a:srgbClr val="000000"/>
                </a:solidFill>
              </a:rPr>
              <a:t>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2300" dirty="0">
                <a:solidFill>
                  <a:srgbClr val="000000"/>
                </a:solidFill>
              </a:rPr>
              <a:t> describes the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 err="1">
                <a:solidFill>
                  <a:srgbClr val="000000"/>
                </a:solidFill>
              </a:rPr>
              <a:t>’s</a:t>
            </a:r>
            <a:r>
              <a:rPr lang="en-US" altLang="en-US" sz="2300" dirty="0">
                <a:solidFill>
                  <a:srgbClr val="000000"/>
                </a:solidFill>
              </a:rPr>
              <a:t> contents.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Can be used </a:t>
            </a:r>
            <a:r>
              <a:rPr lang="en-US" altLang="en-US" sz="2000" dirty="0" err="1">
                <a:solidFill>
                  <a:srgbClr val="000000"/>
                </a:solidFill>
              </a:rPr>
              <a:t>programatically</a:t>
            </a:r>
            <a:r>
              <a:rPr lang="en-US" altLang="en-US" sz="2000" dirty="0">
                <a:solidFill>
                  <a:srgbClr val="000000"/>
                </a:solidFill>
              </a:rPr>
              <a:t> to obtain information about the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000" dirty="0" err="1">
                <a:solidFill>
                  <a:srgbClr val="000000"/>
                </a:solidFill>
              </a:rPr>
              <a:t>’s</a:t>
            </a:r>
            <a:r>
              <a:rPr lang="en-US" altLang="en-US" sz="2000" dirty="0">
                <a:solidFill>
                  <a:srgbClr val="000000"/>
                </a:solidFill>
              </a:rPr>
              <a:t> column names and types.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getColumnCount</a:t>
            </a:r>
            <a:r>
              <a:rPr lang="en-US" altLang="en-US" sz="2300" dirty="0">
                <a:solidFill>
                  <a:srgbClr val="000000"/>
                </a:solidFill>
              </a:rPr>
              <a:t> retrieves the number of columns in the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01A42-FABB-40EF-B055-F7D517AA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9530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F93F-0A34-4B35-BB55-A8BF0271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Processing a Query’s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ResultSet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92163" name="Text Placeholder 2">
            <a:extLst>
              <a:ext uri="{FF2B5EF4-FFF2-40B4-BE49-F238E27FC236}">
                <a16:creationId xmlns:a16="http://schemas.microsoft.com/office/drawing/2014/main" id="{9E85905A-6FC6-4BCE-A591-1131B0828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first call to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altLang="en-US" sz="2300" dirty="0">
                <a:solidFill>
                  <a:srgbClr val="000000"/>
                </a:solidFill>
              </a:rPr>
              <a:t> positions the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 cursor to the first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Returns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altLang="en-US" sz="2000" dirty="0">
                <a:solidFill>
                  <a:srgbClr val="000000"/>
                </a:solidFill>
              </a:rPr>
              <a:t> value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2000" dirty="0">
                <a:solidFill>
                  <a:srgbClr val="000000"/>
                </a:solidFill>
              </a:rPr>
              <a:t> if it is able to position to the next row; otherwise, the method returns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ResultSetMetaData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getColumnType</a:t>
            </a:r>
            <a:r>
              <a:rPr lang="en-US" altLang="en-US" sz="2300" dirty="0">
                <a:solidFill>
                  <a:srgbClr val="000000"/>
                </a:solidFill>
              </a:rPr>
              <a:t> returns a constant integer from class </a:t>
            </a:r>
            <a:r>
              <a:rPr lang="en-US" altLang="en-US" sz="2300" dirty="0">
                <a:solidFill>
                  <a:srgbClr val="0000FF"/>
                </a:solidFill>
                <a:latin typeface="Consolas" panose="020B0609020204030204" pitchFamily="49" charset="0"/>
              </a:rPr>
              <a:t>Types</a:t>
            </a:r>
            <a:r>
              <a:rPr lang="en-US" altLang="en-US" sz="2300" dirty="0">
                <a:solidFill>
                  <a:srgbClr val="000000"/>
                </a:solidFill>
              </a:rPr>
              <a:t> (package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</a:t>
            </a:r>
            <a:r>
              <a:rPr lang="en-US" altLang="en-US" sz="2300" dirty="0">
                <a:solidFill>
                  <a:srgbClr val="000000"/>
                </a:solidFill>
              </a:rPr>
              <a:t>) indicating the type of a specified column.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getInt</a:t>
            </a:r>
            <a:r>
              <a:rPr lang="en-US" altLang="en-US" sz="2300" dirty="0">
                <a:solidFill>
                  <a:srgbClr val="000000"/>
                </a:solidFill>
              </a:rPr>
              <a:t> can be used to get the column value as an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3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 </a:t>
            </a:r>
            <a:r>
              <a:rPr lang="en-US" altLang="en-US" sz="2300" i="1" dirty="0">
                <a:solidFill>
                  <a:srgbClr val="000000"/>
                </a:solidFill>
              </a:rPr>
              <a:t>get </a:t>
            </a:r>
            <a:r>
              <a:rPr lang="en-US" altLang="en-US" sz="2300" dirty="0">
                <a:solidFill>
                  <a:srgbClr val="000000"/>
                </a:solidFill>
              </a:rPr>
              <a:t>methods typically receive as an argument either a column number (as an </a:t>
            </a: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300" dirty="0">
                <a:solidFill>
                  <a:srgbClr val="000000"/>
                </a:solidFill>
              </a:rPr>
              <a:t>) or a column name (as a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300" dirty="0">
                <a:solidFill>
                  <a:srgbClr val="000000"/>
                </a:solidFill>
              </a:rPr>
              <a:t>) indicating which column’s value to obtain.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300" dirty="0">
                <a:solidFill>
                  <a:srgbClr val="000000"/>
                </a:solidFill>
              </a:rPr>
              <a:t> method </a:t>
            </a:r>
            <a:r>
              <a:rPr lang="en-US" altLang="en-US" sz="2300" dirty="0" err="1">
                <a:solidFill>
                  <a:srgbClr val="0000FF"/>
                </a:solidFill>
                <a:latin typeface="Consolas" panose="020B0609020204030204" pitchFamily="49" charset="0"/>
              </a:rPr>
              <a:t>getObject</a:t>
            </a:r>
            <a:r>
              <a:rPr lang="en-US" altLang="en-US" sz="2300" dirty="0">
                <a:solidFill>
                  <a:srgbClr val="000000"/>
                </a:solidFill>
              </a:rPr>
              <a:t> prints the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Object</a:t>
            </a:r>
            <a:r>
              <a:rPr lang="en-US" altLang="en-US" sz="2300" dirty="0">
                <a:solidFill>
                  <a:srgbClr val="000000"/>
                </a:solidFill>
              </a:rPr>
              <a:t>’s </a:t>
            </a:r>
            <a:r>
              <a:rPr lang="en-US" alt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300" dirty="0">
                <a:solidFill>
                  <a:srgbClr val="000000"/>
                </a:solidFill>
              </a:rPr>
              <a:t> representation.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F97D-11DC-4935-B8C1-D614E1A2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2233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4">
            <a:extLst>
              <a:ext uri="{FF2B5EF4-FFF2-40B4-BE49-F238E27FC236}">
                <a16:creationId xmlns:a16="http://schemas.microsoft.com/office/drawing/2014/main" id="{CF3201B7-6025-4131-B49C-20D5C577E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7C556-7C60-44CE-AD76-00773A64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5187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5">
            <a:extLst>
              <a:ext uri="{FF2B5EF4-FFF2-40B4-BE49-F238E27FC236}">
                <a16:creationId xmlns:a16="http://schemas.microsoft.com/office/drawing/2014/main" id="{B64F09E1-8EF1-46B7-9541-4FD23D535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12192000" cy="4305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01D6-AA10-4DEF-BD03-7A854D9F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73559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6">
            <a:extLst>
              <a:ext uri="{FF2B5EF4-FFF2-40B4-BE49-F238E27FC236}">
                <a16:creationId xmlns:a16="http://schemas.microsoft.com/office/drawing/2014/main" id="{DCD73124-75A6-4FCE-99AA-4C3D95791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388"/>
            <a:ext cx="12192000" cy="34496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75955-3255-4DF5-A0D0-1EE7B8DE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5237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7">
            <a:extLst>
              <a:ext uri="{FF2B5EF4-FFF2-40B4-BE49-F238E27FC236}">
                <a16:creationId xmlns:a16="http://schemas.microsoft.com/office/drawing/2014/main" id="{AE5AE454-F6C4-4657-8D07-F1D7B58D7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BEA9-2D3C-4CE1-990A-C319B7F4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7699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8">
            <a:extLst>
              <a:ext uri="{FF2B5EF4-FFF2-40B4-BE49-F238E27FC236}">
                <a16:creationId xmlns:a16="http://schemas.microsoft.com/office/drawing/2014/main" id="{E546CC69-FD0B-4F45-B29A-4202A407C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563"/>
            <a:ext cx="12192000" cy="4967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7B4CE-BAD3-4980-B43C-50E9DE52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074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7">
            <a:extLst>
              <a:ext uri="{FF2B5EF4-FFF2-40B4-BE49-F238E27FC236}">
                <a16:creationId xmlns:a16="http://schemas.microsoft.com/office/drawing/2014/main" id="{B51C7F24-389C-49EC-9233-2DB0D1BD0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163"/>
            <a:ext cx="12192000" cy="29876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48AAB-BBA0-4CD5-8F3F-A78F4162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6941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9">
            <a:extLst>
              <a:ext uri="{FF2B5EF4-FFF2-40B4-BE49-F238E27FC236}">
                <a16:creationId xmlns:a16="http://schemas.microsoft.com/office/drawing/2014/main" id="{AE3216FB-C457-4CA9-BDBC-7CD4C7E29F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50"/>
            <a:ext cx="12192000" cy="3795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FEB9E-AEE5-43A6-9452-BF25DF18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0835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0">
            <a:extLst>
              <a:ext uri="{FF2B5EF4-FFF2-40B4-BE49-F238E27FC236}">
                <a16:creationId xmlns:a16="http://schemas.microsoft.com/office/drawing/2014/main" id="{E1F5BF5B-9941-4F31-BA00-79FAB6F13B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61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63DF3-F8D3-465F-AF4B-AFF7DC8B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0163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F93F-0A34-4B35-BB55-A8BF0271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24.7  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Querying the books Database</a:t>
            </a:r>
            <a:endParaRPr lang="en-US" dirty="0">
              <a:solidFill>
                <a:srgbClr val="33B38C"/>
              </a:solidFill>
              <a:latin typeface="Calibri" panose="020F0502020204030204" pitchFamily="34" charset="0"/>
            </a:endParaRPr>
          </a:p>
        </p:txBody>
      </p:sp>
      <p:sp>
        <p:nvSpPr>
          <p:cNvPr id="92163" name="Text Placeholder 2">
            <a:extLst>
              <a:ext uri="{FF2B5EF4-FFF2-40B4-BE49-F238E27FC236}">
                <a16:creationId xmlns:a16="http://schemas.microsoft.com/office/drawing/2014/main" id="{9E85905A-6FC6-4BCE-A591-1131B0828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next example allows the user to enter any query into the program.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Displays the result of a query in a </a:t>
            </a:r>
            <a:r>
              <a:rPr lang="en-US" alt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400" dirty="0">
                <a:solidFill>
                  <a:srgbClr val="000000"/>
                </a:solidFill>
              </a:rPr>
              <a:t>, using a </a:t>
            </a:r>
            <a:r>
              <a:rPr lang="en-US" alt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TableModel</a:t>
            </a:r>
            <a:r>
              <a:rPr lang="en-US" altLang="en-US" sz="2400" dirty="0">
                <a:solidFill>
                  <a:srgbClr val="000000"/>
                </a:solidFill>
              </a:rPr>
              <a:t> object to provide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400" dirty="0">
                <a:solidFill>
                  <a:srgbClr val="000000"/>
                </a:solidFill>
              </a:rPr>
              <a:t> data to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400" dirty="0">
                <a:solidFill>
                  <a:srgbClr val="000000"/>
                </a:solidFill>
              </a:rPr>
              <a:t> is a swing GUI component that can be bound to a database to display the results of a query.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Class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2400" dirty="0">
                <a:solidFill>
                  <a:srgbClr val="000000"/>
                </a:solidFill>
              </a:rPr>
              <a:t> performs the connection to the database via a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TableModel</a:t>
            </a:r>
            <a:r>
              <a:rPr lang="en-US" altLang="en-US" sz="2400" dirty="0">
                <a:solidFill>
                  <a:srgbClr val="000000"/>
                </a:solidFill>
              </a:rPr>
              <a:t> and maintains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Class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DisplayQueryResults</a:t>
            </a:r>
            <a:r>
              <a:rPr lang="en-US" altLang="en-US" sz="2400" dirty="0">
                <a:solidFill>
                  <a:srgbClr val="000000"/>
                </a:solidFill>
              </a:rPr>
              <a:t> creates the GUI and specifies an instance of class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ResultSetTableModel</a:t>
            </a:r>
            <a:r>
              <a:rPr lang="en-US" altLang="en-US" sz="2400" dirty="0">
                <a:solidFill>
                  <a:srgbClr val="000000"/>
                </a:solidFill>
              </a:rPr>
              <a:t> to provide data for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JTable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F97D-11DC-4935-B8C1-D614E1A2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0209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2A21-4795-4F88-8D0A-CE19DF32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24.7.1 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ResultSetTableModel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</a:t>
            </a:r>
          </a:p>
        </p:txBody>
      </p:sp>
      <p:sp>
        <p:nvSpPr>
          <p:cNvPr id="100355" name="Text Placeholder 2">
            <a:extLst>
              <a:ext uri="{FF2B5EF4-FFF2-40B4-BE49-F238E27FC236}">
                <a16:creationId xmlns:a16="http://schemas.microsoft.com/office/drawing/2014/main" id="{FAA9FA00-0532-4B22-9439-40D55DB55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Class </a:t>
            </a:r>
            <a:r>
              <a:rPr lang="en-US" dirty="0" err="1">
                <a:latin typeface="Consolas" panose="020B0609020204030204" pitchFamily="49" charset="0"/>
              </a:rPr>
              <a:t>ResultSetTableModel</a:t>
            </a:r>
            <a:r>
              <a:rPr lang="en-US" dirty="0"/>
              <a:t> (Fig. 24.25) is a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r>
              <a:rPr lang="en-US" dirty="0"/>
              <a:t> that performs the connection to the database and maintains the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endParaRPr lang="en-US" dirty="0">
              <a:latin typeface="Consolas" panose="020B06090202040302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Extends class </a:t>
            </a:r>
            <a:r>
              <a:rPr lang="en-US" b="1" dirty="0" err="1">
                <a:latin typeface="Consolas" panose="020B0609020204030204" pitchFamily="49" charset="0"/>
              </a:rPr>
              <a:t>AbstractTableModel</a:t>
            </a:r>
            <a:r>
              <a:rPr lang="en-US" dirty="0"/>
              <a:t> (package </a:t>
            </a:r>
            <a:r>
              <a:rPr lang="en-US" dirty="0" err="1">
                <a:latin typeface="Consolas" panose="020B0609020204030204" pitchFamily="49" charset="0"/>
              </a:rPr>
              <a:t>javax.swing.table</a:t>
            </a:r>
            <a:r>
              <a:rPr lang="en-US" dirty="0"/>
              <a:t>), which implements interface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Overrides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r>
              <a:rPr lang="en-US" dirty="0"/>
              <a:t> methods </a:t>
            </a:r>
            <a:r>
              <a:rPr lang="en-US" b="1" dirty="0" err="1">
                <a:latin typeface="Consolas" panose="020B0609020204030204" pitchFamily="49" charset="0"/>
              </a:rPr>
              <a:t>getColumnClass</a:t>
            </a:r>
            <a:r>
              <a:rPr lang="en-US" dirty="0"/>
              <a:t>, </a:t>
            </a:r>
            <a:r>
              <a:rPr lang="en-US" b="1" dirty="0" err="1">
                <a:latin typeface="Consolas" panose="020B0609020204030204" pitchFamily="49" charset="0"/>
              </a:rPr>
              <a:t>getColumnCount</a:t>
            </a:r>
            <a:r>
              <a:rPr lang="en-US" dirty="0"/>
              <a:t>, </a:t>
            </a:r>
            <a:r>
              <a:rPr lang="en-US" b="1" dirty="0" err="1">
                <a:latin typeface="Consolas" panose="020B0609020204030204" pitchFamily="49" charset="0"/>
              </a:rPr>
              <a:t>getColumnName</a:t>
            </a:r>
            <a:r>
              <a:rPr lang="en-US" dirty="0"/>
              <a:t>, </a:t>
            </a:r>
            <a:r>
              <a:rPr lang="en-US" b="1" dirty="0" err="1">
                <a:latin typeface="Consolas" panose="020B0609020204030204" pitchFamily="49" charset="0"/>
              </a:rPr>
              <a:t>getRowCount</a:t>
            </a:r>
            <a:r>
              <a:rPr lang="en-US" dirty="0"/>
              <a:t> and </a:t>
            </a:r>
            <a:r>
              <a:rPr lang="en-US" b="1" dirty="0" err="1">
                <a:latin typeface="Consolas" panose="020B0609020204030204" pitchFamily="49" charset="0"/>
              </a:rPr>
              <a:t>getValueAt</a:t>
            </a:r>
            <a:r>
              <a:rPr lang="en-US" dirty="0"/>
              <a:t>, based on the current </a:t>
            </a:r>
            <a:r>
              <a:rPr lang="en-US" dirty="0" err="1">
                <a:latin typeface="Consolas" panose="020B0609020204030204" pitchFamily="49" charset="0"/>
              </a:rPr>
              <a:t>ResultSet</a:t>
            </a:r>
            <a:endParaRPr lang="en-US" dirty="0">
              <a:latin typeface="Consolas" panose="020B0609020204030204" pitchFamily="49" charset="0"/>
            </a:endParaRP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5D519-D141-4C38-8855-E228C968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14213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2A21-4795-4F88-8D0A-CE19DF32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59D9B3"/>
                </a:solidFill>
                <a:latin typeface="Calibri" panose="020F0502020204030204" pitchFamily="34" charset="0"/>
              </a:rPr>
              <a:t>24.7.1 </a:t>
            </a:r>
            <a:r>
              <a:rPr lang="en-US" dirty="0" err="1">
                <a:solidFill>
                  <a:srgbClr val="33B38C"/>
                </a:solidFill>
                <a:latin typeface="Calibri" panose="020F0502020204030204" pitchFamily="34" charset="0"/>
              </a:rPr>
              <a:t>ResultSetTableModel</a:t>
            </a:r>
            <a:r>
              <a:rPr lang="en-US" dirty="0">
                <a:solidFill>
                  <a:srgbClr val="33B38C"/>
                </a:solidFill>
                <a:latin typeface="Calibri" panose="020F0502020204030204" pitchFamily="34" charset="0"/>
              </a:rPr>
              <a:t> Class (cont.)</a:t>
            </a:r>
          </a:p>
        </p:txBody>
      </p:sp>
      <p:sp>
        <p:nvSpPr>
          <p:cNvPr id="100355" name="Text Placeholder 2">
            <a:extLst>
              <a:ext uri="{FF2B5EF4-FFF2-40B4-BE49-F238E27FC236}">
                <a16:creationId xmlns:a16="http://schemas.microsoft.com/office/drawing/2014/main" id="{FAA9FA00-0532-4B22-9439-40D55DB55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Default implementations of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r>
              <a:rPr lang="en-US" dirty="0"/>
              <a:t> methods </a:t>
            </a:r>
            <a:r>
              <a:rPr lang="en-US" dirty="0" err="1">
                <a:latin typeface="Consolas" panose="020B0609020204030204" pitchFamily="49" charset="0"/>
              </a:rPr>
              <a:t>isCellEditable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setValueAt</a:t>
            </a:r>
            <a:r>
              <a:rPr lang="en-US" dirty="0"/>
              <a:t> (provided by </a:t>
            </a:r>
            <a:r>
              <a:rPr lang="en-US" dirty="0" err="1">
                <a:latin typeface="Consolas" panose="020B0609020204030204" pitchFamily="49" charset="0"/>
              </a:rPr>
              <a:t>AbstractTableModel</a:t>
            </a:r>
            <a:r>
              <a:rPr lang="en-US" dirty="0"/>
              <a:t>) are not overridden, because this example does not support editing the </a:t>
            </a:r>
            <a:r>
              <a:rPr lang="en-US" dirty="0" err="1">
                <a:latin typeface="Consolas" panose="020B0609020204030204" pitchFamily="49" charset="0"/>
              </a:rPr>
              <a:t>JTable</a:t>
            </a:r>
            <a:r>
              <a:rPr lang="en-US" dirty="0"/>
              <a:t> cells</a:t>
            </a:r>
          </a:p>
          <a:p>
            <a:pPr>
              <a:lnSpc>
                <a:spcPct val="90000"/>
              </a:lnSpc>
            </a:pPr>
            <a:r>
              <a:rPr lang="en-US" dirty="0"/>
              <a:t>Default implementations of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r>
              <a:rPr lang="en-US" dirty="0"/>
              <a:t> methods </a:t>
            </a:r>
            <a:r>
              <a:rPr lang="en-US" b="1" dirty="0" err="1">
                <a:latin typeface="Consolas" panose="020B0609020204030204" pitchFamily="49" charset="0"/>
              </a:rPr>
              <a:t>addTableModelListener</a:t>
            </a:r>
            <a:r>
              <a:rPr lang="en-US" dirty="0"/>
              <a:t> and </a:t>
            </a:r>
            <a:r>
              <a:rPr lang="en-US" b="1" dirty="0" err="1">
                <a:latin typeface="Consolas" panose="020B0609020204030204" pitchFamily="49" charset="0"/>
              </a:rPr>
              <a:t>removeTableModelListener</a:t>
            </a:r>
            <a:r>
              <a:rPr lang="en-US" dirty="0"/>
              <a:t> (provided by </a:t>
            </a:r>
            <a:r>
              <a:rPr lang="en-US" dirty="0" err="1">
                <a:latin typeface="Consolas" panose="020B0609020204030204" pitchFamily="49" charset="0"/>
              </a:rPr>
              <a:t>AbstractTableModel</a:t>
            </a:r>
            <a:r>
              <a:rPr lang="en-US" dirty="0"/>
              <a:t>) are not overridden, because the </a:t>
            </a:r>
            <a:r>
              <a:rPr lang="en-US" dirty="0" err="1">
                <a:latin typeface="Consolas" panose="020B0609020204030204" pitchFamily="49" charset="0"/>
              </a:rPr>
              <a:t>AbstractTableModel</a:t>
            </a:r>
            <a:r>
              <a:rPr lang="en-US" dirty="0"/>
              <a:t> implementations of these methods properly add and remove listeners for the events that occur when a </a:t>
            </a:r>
            <a:r>
              <a:rPr lang="en-US" dirty="0" err="1">
                <a:latin typeface="Consolas" panose="020B0609020204030204" pitchFamily="49" charset="0"/>
              </a:rPr>
              <a:t>TableModel</a:t>
            </a:r>
            <a:r>
              <a:rPr lang="en-US" dirty="0"/>
              <a:t> changes</a:t>
            </a:r>
          </a:p>
          <a:p>
            <a:pPr>
              <a:lnSpc>
                <a:spcPct val="90000"/>
              </a:lnSpc>
            </a:pPr>
            <a:endParaRPr lang="en-US" altLang="en-US" sz="2300" dirty="0">
              <a:solidFill>
                <a:srgbClr val="000000"/>
              </a:solidFill>
            </a:endParaRP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5D519-D141-4C38-8855-E228C968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1408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1">
            <a:extLst>
              <a:ext uri="{FF2B5EF4-FFF2-40B4-BE49-F238E27FC236}">
                <a16:creationId xmlns:a16="http://schemas.microsoft.com/office/drawing/2014/main" id="{52A16C24-DACE-447C-BB68-614E1181B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E0BC2-5581-4822-BBC4-225923E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2391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2">
            <a:extLst>
              <a:ext uri="{FF2B5EF4-FFF2-40B4-BE49-F238E27FC236}">
                <a16:creationId xmlns:a16="http://schemas.microsoft.com/office/drawing/2014/main" id="{F875D924-A83A-477B-A000-81B989AB0B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B1CB0-402A-4417-A9A9-4A817179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726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3">
            <a:extLst>
              <a:ext uri="{FF2B5EF4-FFF2-40B4-BE49-F238E27FC236}">
                <a16:creationId xmlns:a16="http://schemas.microsoft.com/office/drawing/2014/main" id="{52837C0D-3466-439B-B1E0-0297B655C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59082-748B-402E-9BD7-16E9468E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5616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4">
            <a:extLst>
              <a:ext uri="{FF2B5EF4-FFF2-40B4-BE49-F238E27FC236}">
                <a16:creationId xmlns:a16="http://schemas.microsoft.com/office/drawing/2014/main" id="{B12DD96D-58A4-455D-B821-91644E311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EE05F-0DA1-4EEB-950D-400061D5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7959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5">
            <a:extLst>
              <a:ext uri="{FF2B5EF4-FFF2-40B4-BE49-F238E27FC236}">
                <a16:creationId xmlns:a16="http://schemas.microsoft.com/office/drawing/2014/main" id="{570A8C1C-95A5-492D-959B-202E69BCF0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255C5-6118-4746-BB16-4E337C55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8300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JHTP11_21</Template>
  <TotalTime>120</TotalTime>
  <Words>7019</Words>
  <Application>Microsoft Office PowerPoint</Application>
  <PresentationFormat>Widescreen</PresentationFormat>
  <Paragraphs>635</Paragraphs>
  <Slides>182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93" baseType="lpstr">
      <vt:lpstr>Arial</vt:lpstr>
      <vt:lpstr>Calibri</vt:lpstr>
      <vt:lpstr>Cambria</vt:lpstr>
      <vt:lpstr>Consolas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24 Accessing Databases with JDBC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24.1  Introduction</vt:lpstr>
      <vt:lpstr>24.1  Introduction (cont.)</vt:lpstr>
      <vt:lpstr>PowerPoint Presentation</vt:lpstr>
      <vt:lpstr>24.1  Introduction (cont.)</vt:lpstr>
      <vt:lpstr>24.1  Introduction (cont.)</vt:lpstr>
      <vt:lpstr>24.2  Relational Databases</vt:lpstr>
      <vt:lpstr>PowerPoint Presentation</vt:lpstr>
      <vt:lpstr>PowerPoint Presentation</vt:lpstr>
      <vt:lpstr>24.3  A books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24.3   A books Database (cont.)</vt:lpstr>
      <vt:lpstr>PowerPoint Presentation</vt:lpstr>
      <vt:lpstr>24.4  SQL</vt:lpstr>
      <vt:lpstr>PowerPoint Presentation</vt:lpstr>
      <vt:lpstr>24.4.1 Basic SELECT Query</vt:lpstr>
      <vt:lpstr>PowerPoint Presentation</vt:lpstr>
      <vt:lpstr>PowerPoint Presentation</vt:lpstr>
      <vt:lpstr>PowerPoint Presentation</vt:lpstr>
      <vt:lpstr>24.4.2 WHERE Clause</vt:lpstr>
      <vt:lpstr>PowerPoint Presentation</vt:lpstr>
      <vt:lpstr>24.4.2 WHERE Clause (cont.)</vt:lpstr>
      <vt:lpstr>PowerPoint Presentation</vt:lpstr>
      <vt:lpstr>PowerPoint Presentation</vt:lpstr>
      <vt:lpstr>24.4.2 WHERE Clause (cont.)</vt:lpstr>
      <vt:lpstr>PowerPoint Presentation</vt:lpstr>
      <vt:lpstr>24.4.3 ORDER BY Clause</vt:lpstr>
      <vt:lpstr>24.4.3 ORDER BY Clause (cont.)</vt:lpstr>
      <vt:lpstr>PowerPoint Presentation</vt:lpstr>
      <vt:lpstr>PowerPoint Presentation</vt:lpstr>
      <vt:lpstr>PowerPoint Presentation</vt:lpstr>
      <vt:lpstr>24.4.3 ORDER BY Clause (cont.)</vt:lpstr>
      <vt:lpstr>PowerPoint Presentation</vt:lpstr>
      <vt:lpstr>24.4.4 Merging Data from Multiple Tables: INNER JOIN</vt:lpstr>
      <vt:lpstr>24.4.4 Merging Data from Multiple Tables: INNER JOIN (cont.)</vt:lpstr>
      <vt:lpstr>PowerPoint Presentation</vt:lpstr>
      <vt:lpstr>PowerPoint Presentation</vt:lpstr>
      <vt:lpstr>PowerPoint Presentation</vt:lpstr>
      <vt:lpstr>24.4.5 INSERT Statement</vt:lpstr>
      <vt:lpstr>24.4.5 INSERT Statement (cont.)</vt:lpstr>
      <vt:lpstr>PowerPoint Presentation</vt:lpstr>
      <vt:lpstr>PowerPoint Presentation</vt:lpstr>
      <vt:lpstr>PowerPoint Presentation</vt:lpstr>
      <vt:lpstr>24.4.6 UPDATE Statement</vt:lpstr>
      <vt:lpstr>PowerPoint Presentation</vt:lpstr>
      <vt:lpstr>24.4.7 DELETE Statement</vt:lpstr>
      <vt:lpstr>PowerPoint Presentation</vt:lpstr>
      <vt:lpstr>24.5  Setting up a Java DB Database</vt:lpstr>
      <vt:lpstr>24.5  Setting up a Java DB Database (Cont.)</vt:lpstr>
      <vt:lpstr>24.5  Setting up a Java DB Database (Cont.)</vt:lpstr>
      <vt:lpstr>24.5.1  Creating the Chapter’s Databases on Windows</vt:lpstr>
      <vt:lpstr>24.5.1  Creating the Chapter’s Databases on Windows (Cont.)</vt:lpstr>
      <vt:lpstr>24.5.1  Creating the Chapter’s Databases on Windows (Cont.)</vt:lpstr>
      <vt:lpstr>24.5.1  Creating the Chapter’s Databases on Windows (Cont.)</vt:lpstr>
      <vt:lpstr>24.5.2  Creating the Chapter’s Databases on macOS</vt:lpstr>
      <vt:lpstr>24.5.2  Creating the Chapter’s Databases on macOS (Cont.)</vt:lpstr>
      <vt:lpstr>24.5.2  Creating the Chapter’s Databases on macOS (Cont.)</vt:lpstr>
      <vt:lpstr>24.5.3  Creating the Chapter’s Databases on Linux</vt:lpstr>
      <vt:lpstr>24.6  Connecting to and Querying a Database</vt:lpstr>
      <vt:lpstr>PowerPoint Presentation</vt:lpstr>
      <vt:lpstr>PowerPoint Presentation</vt:lpstr>
      <vt:lpstr>PowerPoint Presentation</vt:lpstr>
      <vt:lpstr>PowerPoint Presentation</vt:lpstr>
      <vt:lpstr>24.6.1  Automatic Driver Discovery</vt:lpstr>
      <vt:lpstr>24.6.2  Connecting to the Database</vt:lpstr>
      <vt:lpstr>24.6.2  Connecting to the Database (cont.)</vt:lpstr>
      <vt:lpstr>24.6.2  Connecting to the Database (cont.)</vt:lpstr>
      <vt:lpstr>PowerPoint Presentation</vt:lpstr>
      <vt:lpstr>PowerPoint Presentation</vt:lpstr>
      <vt:lpstr>24.6.3  Creating a Statement for Executing Queries</vt:lpstr>
      <vt:lpstr>24.6.4  Executing a Query</vt:lpstr>
      <vt:lpstr>24.6.5  Processing a Query’s ResultSet</vt:lpstr>
      <vt:lpstr>24.6.5  Processing a Query’s ResultSet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24.7  Querying the books Database</vt:lpstr>
      <vt:lpstr>24.7.1 ResultSetTableModel Class</vt:lpstr>
      <vt:lpstr>24.7.1 ResultSetTableModel Class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24.7.1 ResultSetTableModel Class (cont.)</vt:lpstr>
      <vt:lpstr>PowerPoint Presentation</vt:lpstr>
      <vt:lpstr>PowerPoint Presentation</vt:lpstr>
      <vt:lpstr>PowerPoint Presentation</vt:lpstr>
      <vt:lpstr>24.7.1 ResultSetTableModel Class (cont.)</vt:lpstr>
      <vt:lpstr>PowerPoint Presentation</vt:lpstr>
      <vt:lpstr>PowerPoint Presentation</vt:lpstr>
      <vt:lpstr>PowerPoint Presentation</vt:lpstr>
      <vt:lpstr>24.7.1 ResultSetTableModel Class (cont.)</vt:lpstr>
      <vt:lpstr>24.7.2 DisplayQueryResults App’s GUI</vt:lpstr>
      <vt:lpstr>PowerPoint Presentation</vt:lpstr>
      <vt:lpstr>24.7.3 DisplayQueryResultsController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24.7.3 DisplayQueryResultsController Class (cont.)</vt:lpstr>
      <vt:lpstr>24.7.3 DisplayQueryResultsController Class (cont.)</vt:lpstr>
      <vt:lpstr>24.7.3 DisplayQueryResultsController Class (cont.)</vt:lpstr>
      <vt:lpstr>PowerPoint Presentation</vt:lpstr>
      <vt:lpstr>24.7.3 DisplayQueryResultsController Class (cont.)</vt:lpstr>
      <vt:lpstr>24.8  RowSet Interface</vt:lpstr>
      <vt:lpstr>24.8  RowSet Interface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24.8  RowSet Interface (cont.)</vt:lpstr>
      <vt:lpstr>24.8  RowSet Interface (cont.)</vt:lpstr>
      <vt:lpstr>24.9  PreparedStatements </vt:lpstr>
      <vt:lpstr>24.9  PreparedStatements (cont.)</vt:lpstr>
      <vt:lpstr>24.9  PreparedStatements (cont.)</vt:lpstr>
      <vt:lpstr>PowerPoint Presentation</vt:lpstr>
      <vt:lpstr>PowerPoint Presentation</vt:lpstr>
      <vt:lpstr>PowerPoint Presentation</vt:lpstr>
      <vt:lpstr>24.9  PreparedStatements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24.9  PreparedStatements (cont.)</vt:lpstr>
      <vt:lpstr>24.9  PreparedStatements (cont.)</vt:lpstr>
      <vt:lpstr>PowerPoint Presentation</vt:lpstr>
      <vt:lpstr>24.9  PreparedStatements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24.10  Stored Procedures</vt:lpstr>
      <vt:lpstr>PowerPoint Presentation</vt:lpstr>
      <vt:lpstr>PowerPoint Presentation</vt:lpstr>
      <vt:lpstr>24.10  Transaction Processing</vt:lpstr>
      <vt:lpstr>24.10  Transaction Processing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24 Accessing Databases with JDBC</dc:title>
  <dc:creator>Paul Deitel</dc:creator>
  <cp:lastModifiedBy>Paul Deitel</cp:lastModifiedBy>
  <cp:revision>15</cp:revision>
  <dcterms:created xsi:type="dcterms:W3CDTF">2017-07-15T17:58:17Z</dcterms:created>
  <dcterms:modified xsi:type="dcterms:W3CDTF">2017-08-13T17:54:50Z</dcterms:modified>
</cp:coreProperties>
</file>